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58" r:id="rId4"/>
    <p:sldId id="265" r:id="rId5"/>
    <p:sldId id="262" r:id="rId6"/>
    <p:sldId id="273" r:id="rId7"/>
    <p:sldId id="274" r:id="rId8"/>
    <p:sldId id="279" r:id="rId9"/>
    <p:sldId id="266" r:id="rId10"/>
    <p:sldId id="272" r:id="rId11"/>
    <p:sldId id="280" r:id="rId12"/>
    <p:sldId id="281" r:id="rId13"/>
    <p:sldId id="271" r:id="rId14"/>
    <p:sldId id="260" r:id="rId15"/>
    <p:sldId id="269" r:id="rId16"/>
    <p:sldId id="282" r:id="rId17"/>
    <p:sldId id="261" r:id="rId18"/>
    <p:sldId id="263" r:id="rId19"/>
    <p:sldId id="277" r:id="rId20"/>
  </p:sldIdLst>
  <p:sldSz cx="12192000" cy="6858000"/>
  <p:notesSz cx="6858000" cy="9144000"/>
  <p:defaultTextStyle>
    <a:defPPr>
      <a:defRPr lang="pt-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947"/>
    <p:restoredTop sz="91338"/>
  </p:normalViewPr>
  <p:slideViewPr>
    <p:cSldViewPr snapToGrid="0" snapToObjects="1">
      <p:cViewPr varScale="1">
        <p:scale>
          <a:sx n="107" d="100"/>
          <a:sy n="107" d="100"/>
        </p:scale>
        <p:origin x="168" y="280"/>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9245B4-EAE3-44BB-AC48-209D784F160E}" type="doc">
      <dgm:prSet loTypeId="urn:microsoft.com/office/officeart/2008/layout/LinedList" loCatId="list" qsTypeId="urn:microsoft.com/office/officeart/2005/8/quickstyle/simple2" qsCatId="simple" csTypeId="urn:microsoft.com/office/officeart/2005/8/colors/accent6_2" csCatId="accent6" phldr="1"/>
      <dgm:spPr/>
      <dgm:t>
        <a:bodyPr/>
        <a:lstStyle/>
        <a:p>
          <a:endParaRPr lang="en-US"/>
        </a:p>
      </dgm:t>
    </dgm:pt>
    <dgm:pt modelId="{CEF3BE96-A0B6-4858-AE8A-CA804FCA58C0}">
      <dgm:prSet/>
      <dgm:spPr/>
      <dgm:t>
        <a:bodyPr/>
        <a:lstStyle/>
        <a:p>
          <a:r>
            <a:rPr lang="pt-PT"/>
            <a:t>Common steps</a:t>
          </a:r>
          <a:endParaRPr lang="en-US"/>
        </a:p>
      </dgm:t>
    </dgm:pt>
    <dgm:pt modelId="{C676C377-82C2-426E-AA9C-0C8931B6995B}" type="parTrans" cxnId="{00577FD7-1ECF-4D5D-962B-6CA4DC07FBC3}">
      <dgm:prSet/>
      <dgm:spPr/>
      <dgm:t>
        <a:bodyPr/>
        <a:lstStyle/>
        <a:p>
          <a:endParaRPr lang="en-US"/>
        </a:p>
      </dgm:t>
    </dgm:pt>
    <dgm:pt modelId="{4173A1B8-8E11-4D1D-B7AC-FA2FA6A509E2}" type="sibTrans" cxnId="{00577FD7-1ECF-4D5D-962B-6CA4DC07FBC3}">
      <dgm:prSet/>
      <dgm:spPr/>
      <dgm:t>
        <a:bodyPr/>
        <a:lstStyle/>
        <a:p>
          <a:endParaRPr lang="en-US"/>
        </a:p>
      </dgm:t>
    </dgm:pt>
    <dgm:pt modelId="{55A3FD72-549F-416A-A98F-ACE8777FD46F}">
      <dgm:prSet/>
      <dgm:spPr/>
      <dgm:t>
        <a:bodyPr/>
        <a:lstStyle/>
        <a:p>
          <a:r>
            <a:rPr lang="pt-PT" dirty="0" err="1"/>
            <a:t>Specify</a:t>
          </a:r>
          <a:r>
            <a:rPr lang="pt-PT" dirty="0"/>
            <a:t> </a:t>
          </a:r>
          <a:endParaRPr lang="en-US" dirty="0"/>
        </a:p>
      </dgm:t>
    </dgm:pt>
    <dgm:pt modelId="{00F65E00-E676-46C4-9374-2DBADC408A11}" type="parTrans" cxnId="{C02EACA0-A1A6-499F-BD9C-64F77B46C332}">
      <dgm:prSet/>
      <dgm:spPr/>
      <dgm:t>
        <a:bodyPr/>
        <a:lstStyle/>
        <a:p>
          <a:endParaRPr lang="en-US"/>
        </a:p>
      </dgm:t>
    </dgm:pt>
    <dgm:pt modelId="{52C8A55F-212D-4CF4-A63B-8095208DD6A9}" type="sibTrans" cxnId="{C02EACA0-A1A6-499F-BD9C-64F77B46C332}">
      <dgm:prSet/>
      <dgm:spPr/>
      <dgm:t>
        <a:bodyPr/>
        <a:lstStyle/>
        <a:p>
          <a:endParaRPr lang="en-US"/>
        </a:p>
      </dgm:t>
    </dgm:pt>
    <dgm:pt modelId="{AF8FA067-F1BA-4AC2-B823-86A4B212DC49}">
      <dgm:prSet/>
      <dgm:spPr/>
      <dgm:t>
        <a:bodyPr/>
        <a:lstStyle/>
        <a:p>
          <a:r>
            <a:rPr lang="pt-PT"/>
            <a:t>Identify / Estimate</a:t>
          </a:r>
          <a:endParaRPr lang="en-US"/>
        </a:p>
      </dgm:t>
    </dgm:pt>
    <dgm:pt modelId="{7CE5E51F-F23D-41BB-9E7B-826E4B59DEB4}" type="parTrans" cxnId="{E728058C-0906-4EAC-BF0A-AF07E114581A}">
      <dgm:prSet/>
      <dgm:spPr/>
      <dgm:t>
        <a:bodyPr/>
        <a:lstStyle/>
        <a:p>
          <a:endParaRPr lang="en-US"/>
        </a:p>
      </dgm:t>
    </dgm:pt>
    <dgm:pt modelId="{501524A9-CA53-4C58-B1B2-723563DD1AA0}" type="sibTrans" cxnId="{E728058C-0906-4EAC-BF0A-AF07E114581A}">
      <dgm:prSet/>
      <dgm:spPr/>
      <dgm:t>
        <a:bodyPr/>
        <a:lstStyle/>
        <a:p>
          <a:endParaRPr lang="en-US"/>
        </a:p>
      </dgm:t>
    </dgm:pt>
    <dgm:pt modelId="{278A1C85-B310-42E4-8AF0-0E5DBF6B5B17}">
      <dgm:prSet/>
      <dgm:spPr/>
      <dgm:t>
        <a:bodyPr/>
        <a:lstStyle/>
        <a:p>
          <a:r>
            <a:rPr lang="pt-PT"/>
            <a:t>Evaluate</a:t>
          </a:r>
          <a:endParaRPr lang="en-US"/>
        </a:p>
      </dgm:t>
    </dgm:pt>
    <dgm:pt modelId="{BD75E11B-BC86-4083-BDEE-E5A37CE9A40D}" type="parTrans" cxnId="{466FABCE-FB64-45F4-B932-59DD277E455D}">
      <dgm:prSet/>
      <dgm:spPr/>
      <dgm:t>
        <a:bodyPr/>
        <a:lstStyle/>
        <a:p>
          <a:endParaRPr lang="en-US"/>
        </a:p>
      </dgm:t>
    </dgm:pt>
    <dgm:pt modelId="{7C262413-2679-4C06-B239-D51733B519B5}" type="sibTrans" cxnId="{466FABCE-FB64-45F4-B932-59DD277E455D}">
      <dgm:prSet/>
      <dgm:spPr/>
      <dgm:t>
        <a:bodyPr/>
        <a:lstStyle/>
        <a:p>
          <a:endParaRPr lang="en-US"/>
        </a:p>
      </dgm:t>
    </dgm:pt>
    <dgm:pt modelId="{DCA182CC-F02B-498C-A63E-5D953FEF0DA0}">
      <dgm:prSet/>
      <dgm:spPr/>
      <dgm:t>
        <a:bodyPr/>
        <a:lstStyle/>
        <a:p>
          <a:r>
            <a:rPr lang="pt-PT" dirty="0" err="1"/>
            <a:t>Re-specify</a:t>
          </a:r>
          <a:r>
            <a:rPr lang="pt-PT" dirty="0"/>
            <a:t> (</a:t>
          </a:r>
          <a:r>
            <a:rPr lang="pt-PT" dirty="0" err="1"/>
            <a:t>go</a:t>
          </a:r>
          <a:r>
            <a:rPr lang="pt-PT" dirty="0"/>
            <a:t> </a:t>
          </a:r>
          <a:r>
            <a:rPr lang="pt-PT" dirty="0" err="1"/>
            <a:t>back</a:t>
          </a:r>
          <a:r>
            <a:rPr lang="pt-PT" dirty="0"/>
            <a:t> to step 2)</a:t>
          </a:r>
          <a:endParaRPr lang="en-US" dirty="0"/>
        </a:p>
      </dgm:t>
    </dgm:pt>
    <dgm:pt modelId="{290F5236-1CC9-4E7A-A415-C6625A9C5EE9}" type="parTrans" cxnId="{E83AD8F4-72A1-452E-AF6E-FE298B8E5867}">
      <dgm:prSet/>
      <dgm:spPr/>
      <dgm:t>
        <a:bodyPr/>
        <a:lstStyle/>
        <a:p>
          <a:endParaRPr lang="en-US"/>
        </a:p>
      </dgm:t>
    </dgm:pt>
    <dgm:pt modelId="{2C1E5873-BBAB-444E-ADDA-5FABD7FF559F}" type="sibTrans" cxnId="{E83AD8F4-72A1-452E-AF6E-FE298B8E5867}">
      <dgm:prSet/>
      <dgm:spPr/>
      <dgm:t>
        <a:bodyPr/>
        <a:lstStyle/>
        <a:p>
          <a:endParaRPr lang="en-US"/>
        </a:p>
      </dgm:t>
    </dgm:pt>
    <dgm:pt modelId="{E88750CD-A85F-44FE-94CF-78793B3E2D0D}">
      <dgm:prSet/>
      <dgm:spPr/>
      <dgm:t>
        <a:bodyPr/>
        <a:lstStyle/>
        <a:p>
          <a:r>
            <a:rPr lang="pt-PT"/>
            <a:t>Report output</a:t>
          </a:r>
          <a:endParaRPr lang="en-US"/>
        </a:p>
      </dgm:t>
    </dgm:pt>
    <dgm:pt modelId="{2A5A259E-D9EA-416C-AD02-BDD9300E2884}" type="parTrans" cxnId="{D65B59BE-791D-461D-8461-704F420ED864}">
      <dgm:prSet/>
      <dgm:spPr/>
      <dgm:t>
        <a:bodyPr/>
        <a:lstStyle/>
        <a:p>
          <a:endParaRPr lang="en-US"/>
        </a:p>
      </dgm:t>
    </dgm:pt>
    <dgm:pt modelId="{FD146697-4647-42E2-9AC7-21179278E9A9}" type="sibTrans" cxnId="{D65B59BE-791D-461D-8461-704F420ED864}">
      <dgm:prSet/>
      <dgm:spPr/>
      <dgm:t>
        <a:bodyPr/>
        <a:lstStyle/>
        <a:p>
          <a:endParaRPr lang="en-US"/>
        </a:p>
      </dgm:t>
    </dgm:pt>
    <dgm:pt modelId="{4C336A45-ED65-A94C-9088-D9A4A1900789}" type="pres">
      <dgm:prSet presAssocID="{0F9245B4-EAE3-44BB-AC48-209D784F160E}" presName="vert0" presStyleCnt="0">
        <dgm:presLayoutVars>
          <dgm:dir/>
          <dgm:animOne val="branch"/>
          <dgm:animLvl val="lvl"/>
        </dgm:presLayoutVars>
      </dgm:prSet>
      <dgm:spPr/>
    </dgm:pt>
    <dgm:pt modelId="{6D0904EE-F56B-D74F-8936-0046D5108461}" type="pres">
      <dgm:prSet presAssocID="{CEF3BE96-A0B6-4858-AE8A-CA804FCA58C0}" presName="thickLine" presStyleLbl="alignNode1" presStyleIdx="0" presStyleCnt="1"/>
      <dgm:spPr/>
    </dgm:pt>
    <dgm:pt modelId="{0EC2FB11-88B3-144C-8B27-1BC89B70C8F4}" type="pres">
      <dgm:prSet presAssocID="{CEF3BE96-A0B6-4858-AE8A-CA804FCA58C0}" presName="horz1" presStyleCnt="0"/>
      <dgm:spPr/>
    </dgm:pt>
    <dgm:pt modelId="{5639DD9A-9BA5-374D-9A8C-2478B746BA0A}" type="pres">
      <dgm:prSet presAssocID="{CEF3BE96-A0B6-4858-AE8A-CA804FCA58C0}" presName="tx1" presStyleLbl="revTx" presStyleIdx="0" presStyleCnt="6"/>
      <dgm:spPr/>
    </dgm:pt>
    <dgm:pt modelId="{411C57A6-4058-A141-B6A4-BABB4FA94A54}" type="pres">
      <dgm:prSet presAssocID="{CEF3BE96-A0B6-4858-AE8A-CA804FCA58C0}" presName="vert1" presStyleCnt="0"/>
      <dgm:spPr/>
    </dgm:pt>
    <dgm:pt modelId="{8FA84EB1-4A72-3649-B480-750E7407A890}" type="pres">
      <dgm:prSet presAssocID="{55A3FD72-549F-416A-A98F-ACE8777FD46F}" presName="vertSpace2a" presStyleCnt="0"/>
      <dgm:spPr/>
    </dgm:pt>
    <dgm:pt modelId="{F2A7657F-508B-4740-A1FF-CAF2F6C7985D}" type="pres">
      <dgm:prSet presAssocID="{55A3FD72-549F-416A-A98F-ACE8777FD46F}" presName="horz2" presStyleCnt="0"/>
      <dgm:spPr/>
    </dgm:pt>
    <dgm:pt modelId="{005ED783-DB0C-CF44-BB2D-A6174F99D4D4}" type="pres">
      <dgm:prSet presAssocID="{55A3FD72-549F-416A-A98F-ACE8777FD46F}" presName="horzSpace2" presStyleCnt="0"/>
      <dgm:spPr/>
    </dgm:pt>
    <dgm:pt modelId="{28844B3D-76B1-8B48-A83F-BBFC8577909C}" type="pres">
      <dgm:prSet presAssocID="{55A3FD72-549F-416A-A98F-ACE8777FD46F}" presName="tx2" presStyleLbl="revTx" presStyleIdx="1" presStyleCnt="6"/>
      <dgm:spPr/>
    </dgm:pt>
    <dgm:pt modelId="{5BC5E4CF-9B32-F74F-9933-72A0ECB3FFE7}" type="pres">
      <dgm:prSet presAssocID="{55A3FD72-549F-416A-A98F-ACE8777FD46F}" presName="vert2" presStyleCnt="0"/>
      <dgm:spPr/>
    </dgm:pt>
    <dgm:pt modelId="{8DCE4A5D-B2A0-8042-B5CC-75CAD6A46139}" type="pres">
      <dgm:prSet presAssocID="{55A3FD72-549F-416A-A98F-ACE8777FD46F}" presName="thinLine2b" presStyleLbl="callout" presStyleIdx="0" presStyleCnt="5"/>
      <dgm:spPr/>
    </dgm:pt>
    <dgm:pt modelId="{4448C856-04ED-6449-9A22-B76A01E14D33}" type="pres">
      <dgm:prSet presAssocID="{55A3FD72-549F-416A-A98F-ACE8777FD46F}" presName="vertSpace2b" presStyleCnt="0"/>
      <dgm:spPr/>
    </dgm:pt>
    <dgm:pt modelId="{D9748217-C352-F24C-B2DB-BD22A4B0B9A9}" type="pres">
      <dgm:prSet presAssocID="{AF8FA067-F1BA-4AC2-B823-86A4B212DC49}" presName="horz2" presStyleCnt="0"/>
      <dgm:spPr/>
    </dgm:pt>
    <dgm:pt modelId="{D8EC2186-0943-F046-A3C4-FB0EEFB7C705}" type="pres">
      <dgm:prSet presAssocID="{AF8FA067-F1BA-4AC2-B823-86A4B212DC49}" presName="horzSpace2" presStyleCnt="0"/>
      <dgm:spPr/>
    </dgm:pt>
    <dgm:pt modelId="{E0407755-BAA7-5848-978D-AC5CB60B2F65}" type="pres">
      <dgm:prSet presAssocID="{AF8FA067-F1BA-4AC2-B823-86A4B212DC49}" presName="tx2" presStyleLbl="revTx" presStyleIdx="2" presStyleCnt="6"/>
      <dgm:spPr/>
    </dgm:pt>
    <dgm:pt modelId="{D83BB8E9-54F3-DC4E-A91B-663B7E176A74}" type="pres">
      <dgm:prSet presAssocID="{AF8FA067-F1BA-4AC2-B823-86A4B212DC49}" presName="vert2" presStyleCnt="0"/>
      <dgm:spPr/>
    </dgm:pt>
    <dgm:pt modelId="{7C7EB822-F5FF-DF48-B91F-ED6C5C7AF988}" type="pres">
      <dgm:prSet presAssocID="{AF8FA067-F1BA-4AC2-B823-86A4B212DC49}" presName="thinLine2b" presStyleLbl="callout" presStyleIdx="1" presStyleCnt="5"/>
      <dgm:spPr/>
    </dgm:pt>
    <dgm:pt modelId="{25E71E28-959E-1B40-A277-747738DEA49E}" type="pres">
      <dgm:prSet presAssocID="{AF8FA067-F1BA-4AC2-B823-86A4B212DC49}" presName="vertSpace2b" presStyleCnt="0"/>
      <dgm:spPr/>
    </dgm:pt>
    <dgm:pt modelId="{EC5273BE-19FC-314A-9253-F4E3900397AD}" type="pres">
      <dgm:prSet presAssocID="{278A1C85-B310-42E4-8AF0-0E5DBF6B5B17}" presName="horz2" presStyleCnt="0"/>
      <dgm:spPr/>
    </dgm:pt>
    <dgm:pt modelId="{B4D1459F-D1B1-8A49-95B8-263797C84008}" type="pres">
      <dgm:prSet presAssocID="{278A1C85-B310-42E4-8AF0-0E5DBF6B5B17}" presName="horzSpace2" presStyleCnt="0"/>
      <dgm:spPr/>
    </dgm:pt>
    <dgm:pt modelId="{E5B5CAF6-3962-0B4B-A49A-C7481092B185}" type="pres">
      <dgm:prSet presAssocID="{278A1C85-B310-42E4-8AF0-0E5DBF6B5B17}" presName="tx2" presStyleLbl="revTx" presStyleIdx="3" presStyleCnt="6"/>
      <dgm:spPr/>
    </dgm:pt>
    <dgm:pt modelId="{24FC1AC1-C107-1243-A7ED-DEA588A17E4E}" type="pres">
      <dgm:prSet presAssocID="{278A1C85-B310-42E4-8AF0-0E5DBF6B5B17}" presName="vert2" presStyleCnt="0"/>
      <dgm:spPr/>
    </dgm:pt>
    <dgm:pt modelId="{6E0F9FC0-7472-4946-85B3-7B3B31DB10EA}" type="pres">
      <dgm:prSet presAssocID="{278A1C85-B310-42E4-8AF0-0E5DBF6B5B17}" presName="thinLine2b" presStyleLbl="callout" presStyleIdx="2" presStyleCnt="5"/>
      <dgm:spPr/>
    </dgm:pt>
    <dgm:pt modelId="{9D8597B6-7A16-C24D-86C3-DFD15DE6ABC7}" type="pres">
      <dgm:prSet presAssocID="{278A1C85-B310-42E4-8AF0-0E5DBF6B5B17}" presName="vertSpace2b" presStyleCnt="0"/>
      <dgm:spPr/>
    </dgm:pt>
    <dgm:pt modelId="{541921E2-0F75-DD40-A082-3AB679ADEA59}" type="pres">
      <dgm:prSet presAssocID="{DCA182CC-F02B-498C-A63E-5D953FEF0DA0}" presName="horz2" presStyleCnt="0"/>
      <dgm:spPr/>
    </dgm:pt>
    <dgm:pt modelId="{0C30E34D-0584-5849-AFD1-4AA8E3179AD6}" type="pres">
      <dgm:prSet presAssocID="{DCA182CC-F02B-498C-A63E-5D953FEF0DA0}" presName="horzSpace2" presStyleCnt="0"/>
      <dgm:spPr/>
    </dgm:pt>
    <dgm:pt modelId="{7DB88858-F65F-1646-8644-D248D414AD92}" type="pres">
      <dgm:prSet presAssocID="{DCA182CC-F02B-498C-A63E-5D953FEF0DA0}" presName="tx2" presStyleLbl="revTx" presStyleIdx="4" presStyleCnt="6"/>
      <dgm:spPr/>
    </dgm:pt>
    <dgm:pt modelId="{F067E5FB-A463-F840-8461-F9ECB2DBA8DF}" type="pres">
      <dgm:prSet presAssocID="{DCA182CC-F02B-498C-A63E-5D953FEF0DA0}" presName="vert2" presStyleCnt="0"/>
      <dgm:spPr/>
    </dgm:pt>
    <dgm:pt modelId="{20F784B7-8FF0-234A-A198-54AE27DB5DCF}" type="pres">
      <dgm:prSet presAssocID="{DCA182CC-F02B-498C-A63E-5D953FEF0DA0}" presName="thinLine2b" presStyleLbl="callout" presStyleIdx="3" presStyleCnt="5"/>
      <dgm:spPr/>
    </dgm:pt>
    <dgm:pt modelId="{9FA73604-DBF4-734E-B591-926077A780F6}" type="pres">
      <dgm:prSet presAssocID="{DCA182CC-F02B-498C-A63E-5D953FEF0DA0}" presName="vertSpace2b" presStyleCnt="0"/>
      <dgm:spPr/>
    </dgm:pt>
    <dgm:pt modelId="{FF698554-0BCB-AC45-96FB-C211861C8B7E}" type="pres">
      <dgm:prSet presAssocID="{E88750CD-A85F-44FE-94CF-78793B3E2D0D}" presName="horz2" presStyleCnt="0"/>
      <dgm:spPr/>
    </dgm:pt>
    <dgm:pt modelId="{127118D3-519B-A84F-A598-C8BB9AAFDEE5}" type="pres">
      <dgm:prSet presAssocID="{E88750CD-A85F-44FE-94CF-78793B3E2D0D}" presName="horzSpace2" presStyleCnt="0"/>
      <dgm:spPr/>
    </dgm:pt>
    <dgm:pt modelId="{5F57F40B-F091-B04F-9611-99A1A10B2F82}" type="pres">
      <dgm:prSet presAssocID="{E88750CD-A85F-44FE-94CF-78793B3E2D0D}" presName="tx2" presStyleLbl="revTx" presStyleIdx="5" presStyleCnt="6"/>
      <dgm:spPr/>
    </dgm:pt>
    <dgm:pt modelId="{97E988E4-CC3E-8B41-B670-99B5098AE1BE}" type="pres">
      <dgm:prSet presAssocID="{E88750CD-A85F-44FE-94CF-78793B3E2D0D}" presName="vert2" presStyleCnt="0"/>
      <dgm:spPr/>
    </dgm:pt>
    <dgm:pt modelId="{1CE75A4F-8F43-5B46-95BB-291BE6D4900E}" type="pres">
      <dgm:prSet presAssocID="{E88750CD-A85F-44FE-94CF-78793B3E2D0D}" presName="thinLine2b" presStyleLbl="callout" presStyleIdx="4" presStyleCnt="5"/>
      <dgm:spPr/>
    </dgm:pt>
    <dgm:pt modelId="{AD3B6188-5F22-FF4B-A79C-3D706A17D389}" type="pres">
      <dgm:prSet presAssocID="{E88750CD-A85F-44FE-94CF-78793B3E2D0D}" presName="vertSpace2b" presStyleCnt="0"/>
      <dgm:spPr/>
    </dgm:pt>
  </dgm:ptLst>
  <dgm:cxnLst>
    <dgm:cxn modelId="{00013E08-CAB6-204C-904C-ED9821D0D6D1}" type="presOf" srcId="{E88750CD-A85F-44FE-94CF-78793B3E2D0D}" destId="{5F57F40B-F091-B04F-9611-99A1A10B2F82}" srcOrd="0" destOrd="0" presId="urn:microsoft.com/office/officeart/2008/layout/LinedList"/>
    <dgm:cxn modelId="{C12AE00E-5D86-4744-BB49-B80D2A47A2DC}" type="presOf" srcId="{55A3FD72-549F-416A-A98F-ACE8777FD46F}" destId="{28844B3D-76B1-8B48-A83F-BBFC8577909C}" srcOrd="0" destOrd="0" presId="urn:microsoft.com/office/officeart/2008/layout/LinedList"/>
    <dgm:cxn modelId="{A04F7B29-1C98-8244-B957-5F3958174414}" type="presOf" srcId="{0F9245B4-EAE3-44BB-AC48-209D784F160E}" destId="{4C336A45-ED65-A94C-9088-D9A4A1900789}" srcOrd="0" destOrd="0" presId="urn:microsoft.com/office/officeart/2008/layout/LinedList"/>
    <dgm:cxn modelId="{6D38B962-D292-284D-A519-6FE00D5A2060}" type="presOf" srcId="{CEF3BE96-A0B6-4858-AE8A-CA804FCA58C0}" destId="{5639DD9A-9BA5-374D-9A8C-2478B746BA0A}" srcOrd="0" destOrd="0" presId="urn:microsoft.com/office/officeart/2008/layout/LinedList"/>
    <dgm:cxn modelId="{82F6306A-B492-BA43-98E4-4A268787E1CA}" type="presOf" srcId="{DCA182CC-F02B-498C-A63E-5D953FEF0DA0}" destId="{7DB88858-F65F-1646-8644-D248D414AD92}" srcOrd="0" destOrd="0" presId="urn:microsoft.com/office/officeart/2008/layout/LinedList"/>
    <dgm:cxn modelId="{E728058C-0906-4EAC-BF0A-AF07E114581A}" srcId="{CEF3BE96-A0B6-4858-AE8A-CA804FCA58C0}" destId="{AF8FA067-F1BA-4AC2-B823-86A4B212DC49}" srcOrd="1" destOrd="0" parTransId="{7CE5E51F-F23D-41BB-9E7B-826E4B59DEB4}" sibTransId="{501524A9-CA53-4C58-B1B2-723563DD1AA0}"/>
    <dgm:cxn modelId="{C02EACA0-A1A6-499F-BD9C-64F77B46C332}" srcId="{CEF3BE96-A0B6-4858-AE8A-CA804FCA58C0}" destId="{55A3FD72-549F-416A-A98F-ACE8777FD46F}" srcOrd="0" destOrd="0" parTransId="{00F65E00-E676-46C4-9374-2DBADC408A11}" sibTransId="{52C8A55F-212D-4CF4-A63B-8095208DD6A9}"/>
    <dgm:cxn modelId="{A00393BB-A0CC-9F4E-B6D5-B3ECA6E12867}" type="presOf" srcId="{278A1C85-B310-42E4-8AF0-0E5DBF6B5B17}" destId="{E5B5CAF6-3962-0B4B-A49A-C7481092B185}" srcOrd="0" destOrd="0" presId="urn:microsoft.com/office/officeart/2008/layout/LinedList"/>
    <dgm:cxn modelId="{D65B59BE-791D-461D-8461-704F420ED864}" srcId="{CEF3BE96-A0B6-4858-AE8A-CA804FCA58C0}" destId="{E88750CD-A85F-44FE-94CF-78793B3E2D0D}" srcOrd="4" destOrd="0" parTransId="{2A5A259E-D9EA-416C-AD02-BDD9300E2884}" sibTransId="{FD146697-4647-42E2-9AC7-21179278E9A9}"/>
    <dgm:cxn modelId="{466FABCE-FB64-45F4-B932-59DD277E455D}" srcId="{CEF3BE96-A0B6-4858-AE8A-CA804FCA58C0}" destId="{278A1C85-B310-42E4-8AF0-0E5DBF6B5B17}" srcOrd="2" destOrd="0" parTransId="{BD75E11B-BC86-4083-BDEE-E5A37CE9A40D}" sibTransId="{7C262413-2679-4C06-B239-D51733B519B5}"/>
    <dgm:cxn modelId="{00577FD7-1ECF-4D5D-962B-6CA4DC07FBC3}" srcId="{0F9245B4-EAE3-44BB-AC48-209D784F160E}" destId="{CEF3BE96-A0B6-4858-AE8A-CA804FCA58C0}" srcOrd="0" destOrd="0" parTransId="{C676C377-82C2-426E-AA9C-0C8931B6995B}" sibTransId="{4173A1B8-8E11-4D1D-B7AC-FA2FA6A509E2}"/>
    <dgm:cxn modelId="{762A05EF-7ADB-FB42-B945-F1A8A9D4C44D}" type="presOf" srcId="{AF8FA067-F1BA-4AC2-B823-86A4B212DC49}" destId="{E0407755-BAA7-5848-978D-AC5CB60B2F65}" srcOrd="0" destOrd="0" presId="urn:microsoft.com/office/officeart/2008/layout/LinedList"/>
    <dgm:cxn modelId="{E83AD8F4-72A1-452E-AF6E-FE298B8E5867}" srcId="{CEF3BE96-A0B6-4858-AE8A-CA804FCA58C0}" destId="{DCA182CC-F02B-498C-A63E-5D953FEF0DA0}" srcOrd="3" destOrd="0" parTransId="{290F5236-1CC9-4E7A-A415-C6625A9C5EE9}" sibTransId="{2C1E5873-BBAB-444E-ADDA-5FABD7FF559F}"/>
    <dgm:cxn modelId="{4CBEBF68-FD22-4F4F-8842-369B81FBF6B1}" type="presParOf" srcId="{4C336A45-ED65-A94C-9088-D9A4A1900789}" destId="{6D0904EE-F56B-D74F-8936-0046D5108461}" srcOrd="0" destOrd="0" presId="urn:microsoft.com/office/officeart/2008/layout/LinedList"/>
    <dgm:cxn modelId="{4216D131-DBCF-C445-A92A-81B8CACA4BAC}" type="presParOf" srcId="{4C336A45-ED65-A94C-9088-D9A4A1900789}" destId="{0EC2FB11-88B3-144C-8B27-1BC89B70C8F4}" srcOrd="1" destOrd="0" presId="urn:microsoft.com/office/officeart/2008/layout/LinedList"/>
    <dgm:cxn modelId="{2FFC7B81-2330-9444-95AA-E19FEF48355D}" type="presParOf" srcId="{0EC2FB11-88B3-144C-8B27-1BC89B70C8F4}" destId="{5639DD9A-9BA5-374D-9A8C-2478B746BA0A}" srcOrd="0" destOrd="0" presId="urn:microsoft.com/office/officeart/2008/layout/LinedList"/>
    <dgm:cxn modelId="{01E493DA-6E59-B44A-A9EF-A50CD96D873D}" type="presParOf" srcId="{0EC2FB11-88B3-144C-8B27-1BC89B70C8F4}" destId="{411C57A6-4058-A141-B6A4-BABB4FA94A54}" srcOrd="1" destOrd="0" presId="urn:microsoft.com/office/officeart/2008/layout/LinedList"/>
    <dgm:cxn modelId="{77E3AD7D-8EDC-3348-9E68-4CC2021BDF1E}" type="presParOf" srcId="{411C57A6-4058-A141-B6A4-BABB4FA94A54}" destId="{8FA84EB1-4A72-3649-B480-750E7407A890}" srcOrd="0" destOrd="0" presId="urn:microsoft.com/office/officeart/2008/layout/LinedList"/>
    <dgm:cxn modelId="{4001B8A7-15A2-7343-86A3-74987BE98135}" type="presParOf" srcId="{411C57A6-4058-A141-B6A4-BABB4FA94A54}" destId="{F2A7657F-508B-4740-A1FF-CAF2F6C7985D}" srcOrd="1" destOrd="0" presId="urn:microsoft.com/office/officeart/2008/layout/LinedList"/>
    <dgm:cxn modelId="{70CABA95-0A9D-D14E-A729-72BF2E0169E2}" type="presParOf" srcId="{F2A7657F-508B-4740-A1FF-CAF2F6C7985D}" destId="{005ED783-DB0C-CF44-BB2D-A6174F99D4D4}" srcOrd="0" destOrd="0" presId="urn:microsoft.com/office/officeart/2008/layout/LinedList"/>
    <dgm:cxn modelId="{C2AB603A-2BC0-1549-B4D6-730D4477B4B4}" type="presParOf" srcId="{F2A7657F-508B-4740-A1FF-CAF2F6C7985D}" destId="{28844B3D-76B1-8B48-A83F-BBFC8577909C}" srcOrd="1" destOrd="0" presId="urn:microsoft.com/office/officeart/2008/layout/LinedList"/>
    <dgm:cxn modelId="{D191994B-888F-9442-B4DF-9A14ED0B201A}" type="presParOf" srcId="{F2A7657F-508B-4740-A1FF-CAF2F6C7985D}" destId="{5BC5E4CF-9B32-F74F-9933-72A0ECB3FFE7}" srcOrd="2" destOrd="0" presId="urn:microsoft.com/office/officeart/2008/layout/LinedList"/>
    <dgm:cxn modelId="{057DDCE4-10D0-824B-A894-9201F972051C}" type="presParOf" srcId="{411C57A6-4058-A141-B6A4-BABB4FA94A54}" destId="{8DCE4A5D-B2A0-8042-B5CC-75CAD6A46139}" srcOrd="2" destOrd="0" presId="urn:microsoft.com/office/officeart/2008/layout/LinedList"/>
    <dgm:cxn modelId="{D4843C02-1168-154B-BE0E-14040BBCFFE9}" type="presParOf" srcId="{411C57A6-4058-A141-B6A4-BABB4FA94A54}" destId="{4448C856-04ED-6449-9A22-B76A01E14D33}" srcOrd="3" destOrd="0" presId="urn:microsoft.com/office/officeart/2008/layout/LinedList"/>
    <dgm:cxn modelId="{258D8CBB-BB1E-7F40-92FA-9A9A91BF0169}" type="presParOf" srcId="{411C57A6-4058-A141-B6A4-BABB4FA94A54}" destId="{D9748217-C352-F24C-B2DB-BD22A4B0B9A9}" srcOrd="4" destOrd="0" presId="urn:microsoft.com/office/officeart/2008/layout/LinedList"/>
    <dgm:cxn modelId="{89CCD904-1167-EB4B-8473-5D328E51CF7B}" type="presParOf" srcId="{D9748217-C352-F24C-B2DB-BD22A4B0B9A9}" destId="{D8EC2186-0943-F046-A3C4-FB0EEFB7C705}" srcOrd="0" destOrd="0" presId="urn:microsoft.com/office/officeart/2008/layout/LinedList"/>
    <dgm:cxn modelId="{BC0B6F52-C98E-274C-846A-8AE28AD18D2E}" type="presParOf" srcId="{D9748217-C352-F24C-B2DB-BD22A4B0B9A9}" destId="{E0407755-BAA7-5848-978D-AC5CB60B2F65}" srcOrd="1" destOrd="0" presId="urn:microsoft.com/office/officeart/2008/layout/LinedList"/>
    <dgm:cxn modelId="{F9149B89-F612-B74A-83D7-08E09E636FD4}" type="presParOf" srcId="{D9748217-C352-F24C-B2DB-BD22A4B0B9A9}" destId="{D83BB8E9-54F3-DC4E-A91B-663B7E176A74}" srcOrd="2" destOrd="0" presId="urn:microsoft.com/office/officeart/2008/layout/LinedList"/>
    <dgm:cxn modelId="{EF58A859-7CE9-FB43-AD02-82A167250F7F}" type="presParOf" srcId="{411C57A6-4058-A141-B6A4-BABB4FA94A54}" destId="{7C7EB822-F5FF-DF48-B91F-ED6C5C7AF988}" srcOrd="5" destOrd="0" presId="urn:microsoft.com/office/officeart/2008/layout/LinedList"/>
    <dgm:cxn modelId="{343AEDB5-E7F5-5243-AEB0-D94438D8F82E}" type="presParOf" srcId="{411C57A6-4058-A141-B6A4-BABB4FA94A54}" destId="{25E71E28-959E-1B40-A277-747738DEA49E}" srcOrd="6" destOrd="0" presId="urn:microsoft.com/office/officeart/2008/layout/LinedList"/>
    <dgm:cxn modelId="{1D47048B-F914-0A4F-98DF-9265478FD078}" type="presParOf" srcId="{411C57A6-4058-A141-B6A4-BABB4FA94A54}" destId="{EC5273BE-19FC-314A-9253-F4E3900397AD}" srcOrd="7" destOrd="0" presId="urn:microsoft.com/office/officeart/2008/layout/LinedList"/>
    <dgm:cxn modelId="{C23BDB79-00E6-CF43-A508-5CC2B967612C}" type="presParOf" srcId="{EC5273BE-19FC-314A-9253-F4E3900397AD}" destId="{B4D1459F-D1B1-8A49-95B8-263797C84008}" srcOrd="0" destOrd="0" presId="urn:microsoft.com/office/officeart/2008/layout/LinedList"/>
    <dgm:cxn modelId="{CB88469D-5B0E-F647-98A7-59C9A2E94212}" type="presParOf" srcId="{EC5273BE-19FC-314A-9253-F4E3900397AD}" destId="{E5B5CAF6-3962-0B4B-A49A-C7481092B185}" srcOrd="1" destOrd="0" presId="urn:microsoft.com/office/officeart/2008/layout/LinedList"/>
    <dgm:cxn modelId="{7B40FDAE-6C27-934E-9457-CD849D56BF25}" type="presParOf" srcId="{EC5273BE-19FC-314A-9253-F4E3900397AD}" destId="{24FC1AC1-C107-1243-A7ED-DEA588A17E4E}" srcOrd="2" destOrd="0" presId="urn:microsoft.com/office/officeart/2008/layout/LinedList"/>
    <dgm:cxn modelId="{1FF56C2C-3DFB-F748-9B79-1AE08B0DB81C}" type="presParOf" srcId="{411C57A6-4058-A141-B6A4-BABB4FA94A54}" destId="{6E0F9FC0-7472-4946-85B3-7B3B31DB10EA}" srcOrd="8" destOrd="0" presId="urn:microsoft.com/office/officeart/2008/layout/LinedList"/>
    <dgm:cxn modelId="{8CB4C4BB-0488-1B44-A805-BCA7898D8F6E}" type="presParOf" srcId="{411C57A6-4058-A141-B6A4-BABB4FA94A54}" destId="{9D8597B6-7A16-C24D-86C3-DFD15DE6ABC7}" srcOrd="9" destOrd="0" presId="urn:microsoft.com/office/officeart/2008/layout/LinedList"/>
    <dgm:cxn modelId="{1359A532-E2CA-C847-B5DC-7EDE3A4BFD4A}" type="presParOf" srcId="{411C57A6-4058-A141-B6A4-BABB4FA94A54}" destId="{541921E2-0F75-DD40-A082-3AB679ADEA59}" srcOrd="10" destOrd="0" presId="urn:microsoft.com/office/officeart/2008/layout/LinedList"/>
    <dgm:cxn modelId="{C2ED83D8-6A20-3B46-814C-712134E7AA67}" type="presParOf" srcId="{541921E2-0F75-DD40-A082-3AB679ADEA59}" destId="{0C30E34D-0584-5849-AFD1-4AA8E3179AD6}" srcOrd="0" destOrd="0" presId="urn:microsoft.com/office/officeart/2008/layout/LinedList"/>
    <dgm:cxn modelId="{C12CA95B-6B00-D44E-A5D7-508E2D8C25F6}" type="presParOf" srcId="{541921E2-0F75-DD40-A082-3AB679ADEA59}" destId="{7DB88858-F65F-1646-8644-D248D414AD92}" srcOrd="1" destOrd="0" presId="urn:microsoft.com/office/officeart/2008/layout/LinedList"/>
    <dgm:cxn modelId="{73D2F7DA-D3B4-8A4D-BF77-A19458C1DD6E}" type="presParOf" srcId="{541921E2-0F75-DD40-A082-3AB679ADEA59}" destId="{F067E5FB-A463-F840-8461-F9ECB2DBA8DF}" srcOrd="2" destOrd="0" presId="urn:microsoft.com/office/officeart/2008/layout/LinedList"/>
    <dgm:cxn modelId="{7E498459-C312-2C4B-A48F-04FF22057115}" type="presParOf" srcId="{411C57A6-4058-A141-B6A4-BABB4FA94A54}" destId="{20F784B7-8FF0-234A-A198-54AE27DB5DCF}" srcOrd="11" destOrd="0" presId="urn:microsoft.com/office/officeart/2008/layout/LinedList"/>
    <dgm:cxn modelId="{2FEB75FE-D8C5-A443-923A-FCECB248DACF}" type="presParOf" srcId="{411C57A6-4058-A141-B6A4-BABB4FA94A54}" destId="{9FA73604-DBF4-734E-B591-926077A780F6}" srcOrd="12" destOrd="0" presId="urn:microsoft.com/office/officeart/2008/layout/LinedList"/>
    <dgm:cxn modelId="{74AED6A1-C547-2C47-8FAE-4B49349E3E13}" type="presParOf" srcId="{411C57A6-4058-A141-B6A4-BABB4FA94A54}" destId="{FF698554-0BCB-AC45-96FB-C211861C8B7E}" srcOrd="13" destOrd="0" presId="urn:microsoft.com/office/officeart/2008/layout/LinedList"/>
    <dgm:cxn modelId="{BC72B976-D97B-F34A-A653-05E5833AB388}" type="presParOf" srcId="{FF698554-0BCB-AC45-96FB-C211861C8B7E}" destId="{127118D3-519B-A84F-A598-C8BB9AAFDEE5}" srcOrd="0" destOrd="0" presId="urn:microsoft.com/office/officeart/2008/layout/LinedList"/>
    <dgm:cxn modelId="{614CABCF-C2E2-D64D-B06F-B06FD637112D}" type="presParOf" srcId="{FF698554-0BCB-AC45-96FB-C211861C8B7E}" destId="{5F57F40B-F091-B04F-9611-99A1A10B2F82}" srcOrd="1" destOrd="0" presId="urn:microsoft.com/office/officeart/2008/layout/LinedList"/>
    <dgm:cxn modelId="{881EF273-A436-8840-BF2E-DB3E4F23F001}" type="presParOf" srcId="{FF698554-0BCB-AC45-96FB-C211861C8B7E}" destId="{97E988E4-CC3E-8B41-B670-99B5098AE1BE}" srcOrd="2" destOrd="0" presId="urn:microsoft.com/office/officeart/2008/layout/LinedList"/>
    <dgm:cxn modelId="{F64EEF01-E376-0546-A2CB-25070EB19828}" type="presParOf" srcId="{411C57A6-4058-A141-B6A4-BABB4FA94A54}" destId="{1CE75A4F-8F43-5B46-95BB-291BE6D4900E}" srcOrd="14" destOrd="0" presId="urn:microsoft.com/office/officeart/2008/layout/LinedList"/>
    <dgm:cxn modelId="{6B9B55EF-8D71-5645-8A4E-0F9C822A6BB1}" type="presParOf" srcId="{411C57A6-4058-A141-B6A4-BABB4FA94A54}" destId="{AD3B6188-5F22-FF4B-A79C-3D706A17D389}" srcOrd="15"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0904EE-F56B-D74F-8936-0046D5108461}">
      <dsp:nvSpPr>
        <dsp:cNvPr id="0" name=""/>
        <dsp:cNvSpPr/>
      </dsp:nvSpPr>
      <dsp:spPr>
        <a:xfrm>
          <a:off x="0" y="0"/>
          <a:ext cx="671355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5639DD9A-9BA5-374D-9A8C-2478B746BA0A}">
      <dsp:nvSpPr>
        <dsp:cNvPr id="0" name=""/>
        <dsp:cNvSpPr/>
      </dsp:nvSpPr>
      <dsp:spPr>
        <a:xfrm>
          <a:off x="0" y="0"/>
          <a:ext cx="1342710" cy="41191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pt-PT" sz="2400" kern="1200"/>
            <a:t>Common steps</a:t>
          </a:r>
          <a:endParaRPr lang="en-US" sz="2400" kern="1200"/>
        </a:p>
      </dsp:txBody>
      <dsp:txXfrm>
        <a:off x="0" y="0"/>
        <a:ext cx="1342710" cy="4119172"/>
      </dsp:txXfrm>
    </dsp:sp>
    <dsp:sp modelId="{28844B3D-76B1-8B48-A83F-BBFC8577909C}">
      <dsp:nvSpPr>
        <dsp:cNvPr id="0" name=""/>
        <dsp:cNvSpPr/>
      </dsp:nvSpPr>
      <dsp:spPr>
        <a:xfrm>
          <a:off x="1443413" y="38818"/>
          <a:ext cx="5270138" cy="7763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pt-PT" sz="3300" kern="1200" dirty="0" err="1"/>
            <a:t>Specify</a:t>
          </a:r>
          <a:r>
            <a:rPr lang="pt-PT" sz="3300" kern="1200" dirty="0"/>
            <a:t> </a:t>
          </a:r>
          <a:endParaRPr lang="en-US" sz="3300" kern="1200" dirty="0"/>
        </a:p>
      </dsp:txBody>
      <dsp:txXfrm>
        <a:off x="1443413" y="38818"/>
        <a:ext cx="5270138" cy="776367"/>
      </dsp:txXfrm>
    </dsp:sp>
    <dsp:sp modelId="{8DCE4A5D-B2A0-8042-B5CC-75CAD6A46139}">
      <dsp:nvSpPr>
        <dsp:cNvPr id="0" name=""/>
        <dsp:cNvSpPr/>
      </dsp:nvSpPr>
      <dsp:spPr>
        <a:xfrm>
          <a:off x="1342710" y="815185"/>
          <a:ext cx="5370841" cy="0"/>
        </a:xfrm>
        <a:prstGeom prst="line">
          <a:avLst/>
        </a:prstGeom>
        <a:solidFill>
          <a:schemeClr val="accent6">
            <a:hueOff val="0"/>
            <a:satOff val="0"/>
            <a:lumOff val="0"/>
            <a:alphaOff val="0"/>
          </a:schemeClr>
        </a:solidFill>
        <a:ln w="12700" cap="flat" cmpd="sng" algn="ctr">
          <a:solidFill>
            <a:schemeClr val="accent6">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E0407755-BAA7-5848-978D-AC5CB60B2F65}">
      <dsp:nvSpPr>
        <dsp:cNvPr id="0" name=""/>
        <dsp:cNvSpPr/>
      </dsp:nvSpPr>
      <dsp:spPr>
        <a:xfrm>
          <a:off x="1443413" y="854004"/>
          <a:ext cx="5270138" cy="7763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pt-PT" sz="3300" kern="1200"/>
            <a:t>Identify / Estimate</a:t>
          </a:r>
          <a:endParaRPr lang="en-US" sz="3300" kern="1200"/>
        </a:p>
      </dsp:txBody>
      <dsp:txXfrm>
        <a:off x="1443413" y="854004"/>
        <a:ext cx="5270138" cy="776367"/>
      </dsp:txXfrm>
    </dsp:sp>
    <dsp:sp modelId="{7C7EB822-F5FF-DF48-B91F-ED6C5C7AF988}">
      <dsp:nvSpPr>
        <dsp:cNvPr id="0" name=""/>
        <dsp:cNvSpPr/>
      </dsp:nvSpPr>
      <dsp:spPr>
        <a:xfrm>
          <a:off x="1342710" y="1630371"/>
          <a:ext cx="5370841" cy="0"/>
        </a:xfrm>
        <a:prstGeom prst="line">
          <a:avLst/>
        </a:prstGeom>
        <a:solidFill>
          <a:schemeClr val="accent6">
            <a:hueOff val="0"/>
            <a:satOff val="0"/>
            <a:lumOff val="0"/>
            <a:alphaOff val="0"/>
          </a:schemeClr>
        </a:solidFill>
        <a:ln w="12700" cap="flat" cmpd="sng" algn="ctr">
          <a:solidFill>
            <a:schemeClr val="accent6">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E5B5CAF6-3962-0B4B-A49A-C7481092B185}">
      <dsp:nvSpPr>
        <dsp:cNvPr id="0" name=""/>
        <dsp:cNvSpPr/>
      </dsp:nvSpPr>
      <dsp:spPr>
        <a:xfrm>
          <a:off x="1443413" y="1669189"/>
          <a:ext cx="5270138" cy="7763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pt-PT" sz="3300" kern="1200"/>
            <a:t>Evaluate</a:t>
          </a:r>
          <a:endParaRPr lang="en-US" sz="3300" kern="1200"/>
        </a:p>
      </dsp:txBody>
      <dsp:txXfrm>
        <a:off x="1443413" y="1669189"/>
        <a:ext cx="5270138" cy="776367"/>
      </dsp:txXfrm>
    </dsp:sp>
    <dsp:sp modelId="{6E0F9FC0-7472-4946-85B3-7B3B31DB10EA}">
      <dsp:nvSpPr>
        <dsp:cNvPr id="0" name=""/>
        <dsp:cNvSpPr/>
      </dsp:nvSpPr>
      <dsp:spPr>
        <a:xfrm>
          <a:off x="1342710" y="2445557"/>
          <a:ext cx="5370841" cy="0"/>
        </a:xfrm>
        <a:prstGeom prst="line">
          <a:avLst/>
        </a:prstGeom>
        <a:solidFill>
          <a:schemeClr val="accent6">
            <a:hueOff val="0"/>
            <a:satOff val="0"/>
            <a:lumOff val="0"/>
            <a:alphaOff val="0"/>
          </a:schemeClr>
        </a:solidFill>
        <a:ln w="12700" cap="flat" cmpd="sng" algn="ctr">
          <a:solidFill>
            <a:schemeClr val="accent6">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7DB88858-F65F-1646-8644-D248D414AD92}">
      <dsp:nvSpPr>
        <dsp:cNvPr id="0" name=""/>
        <dsp:cNvSpPr/>
      </dsp:nvSpPr>
      <dsp:spPr>
        <a:xfrm>
          <a:off x="1443413" y="2484375"/>
          <a:ext cx="5270138" cy="7763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pt-PT" sz="3300" kern="1200" dirty="0" err="1"/>
            <a:t>Re-specify</a:t>
          </a:r>
          <a:r>
            <a:rPr lang="pt-PT" sz="3300" kern="1200" dirty="0"/>
            <a:t> (</a:t>
          </a:r>
          <a:r>
            <a:rPr lang="pt-PT" sz="3300" kern="1200" dirty="0" err="1"/>
            <a:t>go</a:t>
          </a:r>
          <a:r>
            <a:rPr lang="pt-PT" sz="3300" kern="1200" dirty="0"/>
            <a:t> </a:t>
          </a:r>
          <a:r>
            <a:rPr lang="pt-PT" sz="3300" kern="1200" dirty="0" err="1"/>
            <a:t>back</a:t>
          </a:r>
          <a:r>
            <a:rPr lang="pt-PT" sz="3300" kern="1200" dirty="0"/>
            <a:t> to step 2)</a:t>
          </a:r>
          <a:endParaRPr lang="en-US" sz="3300" kern="1200" dirty="0"/>
        </a:p>
      </dsp:txBody>
      <dsp:txXfrm>
        <a:off x="1443413" y="2484375"/>
        <a:ext cx="5270138" cy="776367"/>
      </dsp:txXfrm>
    </dsp:sp>
    <dsp:sp modelId="{20F784B7-8FF0-234A-A198-54AE27DB5DCF}">
      <dsp:nvSpPr>
        <dsp:cNvPr id="0" name=""/>
        <dsp:cNvSpPr/>
      </dsp:nvSpPr>
      <dsp:spPr>
        <a:xfrm>
          <a:off x="1342710" y="3260742"/>
          <a:ext cx="5370841" cy="0"/>
        </a:xfrm>
        <a:prstGeom prst="line">
          <a:avLst/>
        </a:prstGeom>
        <a:solidFill>
          <a:schemeClr val="accent6">
            <a:hueOff val="0"/>
            <a:satOff val="0"/>
            <a:lumOff val="0"/>
            <a:alphaOff val="0"/>
          </a:schemeClr>
        </a:solidFill>
        <a:ln w="12700" cap="flat" cmpd="sng" algn="ctr">
          <a:solidFill>
            <a:schemeClr val="accent6">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5F57F40B-F091-B04F-9611-99A1A10B2F82}">
      <dsp:nvSpPr>
        <dsp:cNvPr id="0" name=""/>
        <dsp:cNvSpPr/>
      </dsp:nvSpPr>
      <dsp:spPr>
        <a:xfrm>
          <a:off x="1443413" y="3299561"/>
          <a:ext cx="5270138" cy="7763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pt-PT" sz="3300" kern="1200"/>
            <a:t>Report output</a:t>
          </a:r>
          <a:endParaRPr lang="en-US" sz="3300" kern="1200"/>
        </a:p>
      </dsp:txBody>
      <dsp:txXfrm>
        <a:off x="1443413" y="3299561"/>
        <a:ext cx="5270138" cy="776367"/>
      </dsp:txXfrm>
    </dsp:sp>
    <dsp:sp modelId="{1CE75A4F-8F43-5B46-95BB-291BE6D4900E}">
      <dsp:nvSpPr>
        <dsp:cNvPr id="0" name=""/>
        <dsp:cNvSpPr/>
      </dsp:nvSpPr>
      <dsp:spPr>
        <a:xfrm>
          <a:off x="1342710" y="4075928"/>
          <a:ext cx="5370841" cy="0"/>
        </a:xfrm>
        <a:prstGeom prst="line">
          <a:avLst/>
        </a:prstGeom>
        <a:solidFill>
          <a:schemeClr val="accent6">
            <a:hueOff val="0"/>
            <a:satOff val="0"/>
            <a:lumOff val="0"/>
            <a:alphaOff val="0"/>
          </a:schemeClr>
        </a:solidFill>
        <a:ln w="12700" cap="flat" cmpd="sng" algn="ctr">
          <a:solidFill>
            <a:schemeClr val="accent6">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png>
</file>

<file path=ppt/media/image14.jpeg>
</file>

<file path=ppt/media/image16.tiff>
</file>

<file path=ppt/media/image17.tiff>
</file>

<file path=ppt/media/image18.tiff>
</file>

<file path=ppt/media/image19.tiff>
</file>

<file path=ppt/media/image2.svg>
</file>

<file path=ppt/media/image20.tiff>
</file>

<file path=ppt/media/image21.tiff>
</file>

<file path=ppt/media/image2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DE"/>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24F702-93BC-7C43-80A6-57A6A5CA7DDE}" type="datetimeFigureOut">
              <a:rPr lang="pt-DE" smtClean="0"/>
              <a:t>20.10.21</a:t>
            </a:fld>
            <a:endParaRPr lang="pt-DE"/>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DE"/>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DE"/>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DE"/>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1DC5C2-2F5D-7545-928D-342676C3C1E6}" type="slidenum">
              <a:rPr lang="pt-DE" smtClean="0"/>
              <a:t>‹nº›</a:t>
            </a:fld>
            <a:endParaRPr lang="pt-DE"/>
          </a:p>
        </p:txBody>
      </p:sp>
    </p:spTree>
    <p:extLst>
      <p:ext uri="{BB962C8B-B14F-4D97-AF65-F5344CB8AC3E}">
        <p14:creationId xmlns:p14="http://schemas.microsoft.com/office/powerpoint/2010/main" val="3659124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DE" dirty="0"/>
              <a:t>This term refers to a group of methods:</a:t>
            </a:r>
          </a:p>
          <a:p>
            <a:endParaRPr lang="pt-DE" dirty="0"/>
          </a:p>
          <a:p>
            <a:r>
              <a:rPr lang="pt-DE" dirty="0"/>
              <a:t>path analysis, mediation analysis, factor analysis, confirmatory analysis, latent variable analysis, growth model analysis, etc.</a:t>
            </a:r>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3</a:t>
            </a:fld>
            <a:endParaRPr lang="pt-DE"/>
          </a:p>
        </p:txBody>
      </p:sp>
    </p:spTree>
    <p:extLst>
      <p:ext uri="{BB962C8B-B14F-4D97-AF65-F5344CB8AC3E}">
        <p14:creationId xmlns:p14="http://schemas.microsoft.com/office/powerpoint/2010/main" val="20640484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t>MODEL FIT</a:t>
            </a:r>
            <a:endParaRPr lang="pt-BR" sz="1200" kern="1200" dirty="0">
              <a:solidFill>
                <a:schemeClr val="tx1"/>
              </a:solidFill>
              <a:effectLst/>
              <a:latin typeface="+mn-lt"/>
              <a:ea typeface="+mn-ea"/>
              <a:cs typeface="+mn-cs"/>
            </a:endParaRPr>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12</a:t>
            </a:fld>
            <a:endParaRPr lang="pt-DE"/>
          </a:p>
        </p:txBody>
      </p:sp>
    </p:spTree>
    <p:extLst>
      <p:ext uri="{BB962C8B-B14F-4D97-AF65-F5344CB8AC3E}">
        <p14:creationId xmlns:p14="http://schemas.microsoft.com/office/powerpoint/2010/main" val="3982036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DE" dirty="0"/>
              <a:t>Accounts for </a:t>
            </a:r>
            <a:r>
              <a:rPr lang="pt-BR" sz="1200" dirty="0" err="1"/>
              <a:t>random</a:t>
            </a:r>
            <a:r>
              <a:rPr lang="pt-BR" sz="1200" dirty="0"/>
              <a:t> &amp; non-</a:t>
            </a:r>
            <a:r>
              <a:rPr lang="pt-BR" sz="1200" dirty="0" err="1"/>
              <a:t>random</a:t>
            </a:r>
            <a:r>
              <a:rPr lang="pt-BR" sz="1200" dirty="0"/>
              <a:t> </a:t>
            </a:r>
            <a:r>
              <a:rPr lang="pt-BR" sz="1200" dirty="0" err="1"/>
              <a:t>errors</a:t>
            </a:r>
            <a:r>
              <a:rPr lang="pt-BR" sz="1200"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dirty="0" err="1"/>
              <a:t>Mediation</a:t>
            </a:r>
            <a:r>
              <a:rPr lang="pt-BR" sz="1200" dirty="0"/>
              <a:t> </a:t>
            </a:r>
            <a:r>
              <a:rPr lang="pt-BR" sz="1200" dirty="0" err="1"/>
              <a:t>and</a:t>
            </a:r>
            <a:r>
              <a:rPr lang="pt-BR" sz="1200" dirty="0"/>
              <a:t> </a:t>
            </a:r>
            <a:r>
              <a:rPr lang="pt-BR" sz="1200" dirty="0" err="1"/>
              <a:t>moderation</a:t>
            </a:r>
            <a:r>
              <a:rPr lang="pt-BR" sz="1200" dirty="0"/>
              <a:t> </a:t>
            </a:r>
            <a:r>
              <a:rPr lang="pt-BR" sz="1200" dirty="0" err="1"/>
              <a:t>analysis</a:t>
            </a:r>
            <a:r>
              <a:rPr lang="pt-BR" sz="1200" dirty="0"/>
              <a:t> </a:t>
            </a:r>
            <a:r>
              <a:rPr lang="pt-BR" sz="1200" dirty="0" err="1"/>
              <a:t>can</a:t>
            </a:r>
            <a:r>
              <a:rPr lang="pt-BR" sz="1200" dirty="0"/>
              <a:t> </a:t>
            </a:r>
            <a:r>
              <a:rPr lang="pt-BR" sz="1200" dirty="0" err="1"/>
              <a:t>also</a:t>
            </a:r>
            <a:r>
              <a:rPr lang="pt-BR" sz="1200" dirty="0"/>
              <a:t> </a:t>
            </a:r>
            <a:r>
              <a:rPr lang="pt-BR" sz="1200" dirty="0" err="1"/>
              <a:t>be</a:t>
            </a:r>
            <a:r>
              <a:rPr lang="pt-BR" sz="1200" dirty="0"/>
              <a:t> </a:t>
            </a:r>
            <a:r>
              <a:rPr lang="pt-BR" sz="1200" dirty="0" err="1"/>
              <a:t>done</a:t>
            </a:r>
            <a:r>
              <a:rPr lang="pt-BR" sz="1200" dirty="0"/>
              <a:t> </a:t>
            </a:r>
            <a:r>
              <a:rPr lang="pt-BR" sz="1200" dirty="0" err="1"/>
              <a:t>using</a:t>
            </a:r>
            <a:r>
              <a:rPr lang="pt-BR" sz="1200" dirty="0"/>
              <a:t> SEM.</a:t>
            </a:r>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13</a:t>
            </a:fld>
            <a:endParaRPr lang="pt-DE"/>
          </a:p>
        </p:txBody>
      </p:sp>
    </p:spTree>
    <p:extLst>
      <p:ext uri="{BB962C8B-B14F-4D97-AF65-F5344CB8AC3E}">
        <p14:creationId xmlns:p14="http://schemas.microsoft.com/office/powerpoint/2010/main" val="19197039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V</a:t>
            </a:r>
            <a:r>
              <a:rPr lang="pt-DE" dirty="0"/>
              <a:t>ery short example in R.</a:t>
            </a:r>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15</a:t>
            </a:fld>
            <a:endParaRPr lang="pt-DE"/>
          </a:p>
        </p:txBody>
      </p:sp>
    </p:spTree>
    <p:extLst>
      <p:ext uri="{BB962C8B-B14F-4D97-AF65-F5344CB8AC3E}">
        <p14:creationId xmlns:p14="http://schemas.microsoft.com/office/powerpoint/2010/main" val="28450478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DE" dirty="0"/>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16</a:t>
            </a:fld>
            <a:endParaRPr lang="pt-DE"/>
          </a:p>
        </p:txBody>
      </p:sp>
    </p:spTree>
    <p:extLst>
      <p:ext uri="{BB962C8B-B14F-4D97-AF65-F5344CB8AC3E}">
        <p14:creationId xmlns:p14="http://schemas.microsoft.com/office/powerpoint/2010/main" val="13749131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err="1"/>
              <a:t>Q</a:t>
            </a:r>
            <a:r>
              <a:rPr lang="pt-DE" dirty="0"/>
              <a:t>uestions, comments, suggestions, critiques????</a:t>
            </a:r>
          </a:p>
          <a:p>
            <a:endParaRPr lang="pt-DE" dirty="0"/>
          </a:p>
          <a:p>
            <a:r>
              <a:rPr lang="pt-DE" dirty="0"/>
              <a:t>Suggestion, talk about your study and a possibility of using SEM.</a:t>
            </a:r>
          </a:p>
          <a:p>
            <a:endParaRPr lang="pt-DE" dirty="0"/>
          </a:p>
          <a:p>
            <a:r>
              <a:rPr lang="pt-DE" dirty="0"/>
              <a:t>In case some of you are interested, please reach me any time.</a:t>
            </a:r>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17</a:t>
            </a:fld>
            <a:endParaRPr lang="pt-DE"/>
          </a:p>
        </p:txBody>
      </p:sp>
    </p:spTree>
    <p:extLst>
      <p:ext uri="{BB962C8B-B14F-4D97-AF65-F5344CB8AC3E}">
        <p14:creationId xmlns:p14="http://schemas.microsoft.com/office/powerpoint/2010/main" val="1424001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DE" dirty="0"/>
              <a:t>With SEM one can</a:t>
            </a:r>
          </a:p>
          <a:p>
            <a:endParaRPr lang="pt-DE" dirty="0"/>
          </a:p>
          <a:p>
            <a:r>
              <a:rPr lang="pt-DE" dirty="0"/>
              <a:t>measure interrelationships in one single analysis, where error can be adequately estimated, in contrast to the use of separate analyses.</a:t>
            </a:r>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4</a:t>
            </a:fld>
            <a:endParaRPr lang="pt-DE"/>
          </a:p>
        </p:txBody>
      </p:sp>
    </p:spTree>
    <p:extLst>
      <p:ext uri="{BB962C8B-B14F-4D97-AF65-F5344CB8AC3E}">
        <p14:creationId xmlns:p14="http://schemas.microsoft.com/office/powerpoint/2010/main" val="2344415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noProof="0" dirty="0"/>
              <a:t>(read at BEGGINING)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noProof="0" dirty="0"/>
              <a:t>We start by path analysis, because it is kind of the basis for SEM, but SEM is very flexible, allowing for the definition of pretty much all types of relationships in a network.</a:t>
            </a:r>
          </a:p>
          <a:p>
            <a:endParaRPr lang="en-US" noProof="0" dirty="0"/>
          </a:p>
          <a:p>
            <a:r>
              <a:rPr lang="en-US" noProof="0" dirty="0"/>
              <a:t>(read at END)</a:t>
            </a:r>
          </a:p>
          <a:p>
            <a:r>
              <a:rPr lang="en-US" noProof="0" dirty="0"/>
              <a:t>Linear models can be represented as a simple SEM (path analysis)</a:t>
            </a:r>
          </a:p>
          <a:p>
            <a:endParaRPr lang="en-US"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noProof="0" dirty="0"/>
              <a:t>We can evaluate but NOT ESTABLISH direction of causality</a:t>
            </a:r>
          </a:p>
          <a:p>
            <a:endParaRPr lang="en-US" noProof="0" dirty="0"/>
          </a:p>
          <a:p>
            <a:r>
              <a:rPr lang="en-US" noProof="0" dirty="0"/>
              <a:t>A SEM usually has a special representation of symbols/ elements on the diagram. Ex: Arrows - heads; color/size of arrows; path strength w/ estimates/</a:t>
            </a:r>
            <a:r>
              <a:rPr lang="en-US" noProof="0" dirty="0" err="1"/>
              <a:t>ß</a:t>
            </a:r>
            <a:r>
              <a:rPr lang="en-US" noProof="0" dirty="0"/>
              <a:t>/r2</a:t>
            </a:r>
          </a:p>
          <a:p>
            <a:endParaRPr lang="en-US" noProof="0" dirty="0"/>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5</a:t>
            </a:fld>
            <a:endParaRPr lang="pt-DE"/>
          </a:p>
        </p:txBody>
      </p:sp>
    </p:spTree>
    <p:extLst>
      <p:ext uri="{BB962C8B-B14F-4D97-AF65-F5344CB8AC3E}">
        <p14:creationId xmlns:p14="http://schemas.microsoft.com/office/powerpoint/2010/main" val="1157469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GPA – grade-point </a:t>
            </a:r>
            <a:r>
              <a:rPr lang="pt-BR" dirty="0" err="1"/>
              <a:t>average</a:t>
            </a:r>
            <a:r>
              <a:rPr lang="pt-BR" dirty="0"/>
              <a:t> (sum </a:t>
            </a:r>
            <a:r>
              <a:rPr lang="pt-BR" dirty="0" err="1"/>
              <a:t>of</a:t>
            </a:r>
            <a:r>
              <a:rPr lang="pt-BR" dirty="0"/>
              <a:t> grade in four </a:t>
            </a:r>
            <a:r>
              <a:rPr lang="pt-BR" dirty="0" err="1"/>
              <a:t>subjects</a:t>
            </a:r>
            <a:r>
              <a:rPr lang="pt-BR" dirty="0"/>
              <a:t>)</a:t>
            </a:r>
          </a:p>
          <a:p>
            <a:endParaRPr lang="pt-BR" dirty="0"/>
          </a:p>
          <a:p>
            <a:r>
              <a:rPr lang="pt-BR" dirty="0"/>
              <a:t>Sex diferences </a:t>
            </a:r>
            <a:r>
              <a:rPr lang="pt-BR" dirty="0" err="1"/>
              <a:t>were</a:t>
            </a:r>
            <a:r>
              <a:rPr lang="pt-BR" dirty="0"/>
              <a:t> </a:t>
            </a:r>
            <a:r>
              <a:rPr lang="pt-BR" dirty="0" err="1"/>
              <a:t>not</a:t>
            </a:r>
            <a:r>
              <a:rPr lang="pt-BR" dirty="0"/>
              <a:t> </a:t>
            </a:r>
            <a:r>
              <a:rPr lang="pt-BR" dirty="0" err="1"/>
              <a:t>found</a:t>
            </a:r>
            <a:endParaRPr lang="pt-BR" dirty="0"/>
          </a:p>
          <a:p>
            <a:endParaRPr lang="pt-BR" dirty="0"/>
          </a:p>
          <a:p>
            <a:r>
              <a:rPr lang="pt-BR" dirty="0"/>
              <a:t>(The </a:t>
            </a:r>
            <a:r>
              <a:rPr lang="pt-BR" dirty="0" err="1"/>
              <a:t>results</a:t>
            </a:r>
            <a:r>
              <a:rPr lang="pt-BR" dirty="0"/>
              <a:t> </a:t>
            </a:r>
            <a:r>
              <a:rPr lang="pt-BR" dirty="0" err="1"/>
              <a:t>provide</a:t>
            </a:r>
            <a:r>
              <a:rPr lang="pt-BR" dirty="0"/>
              <a:t> </a:t>
            </a:r>
            <a:r>
              <a:rPr lang="pt-BR" dirty="0" err="1"/>
              <a:t>strong</a:t>
            </a:r>
            <a:r>
              <a:rPr lang="pt-BR" dirty="0"/>
              <a:t> </a:t>
            </a:r>
            <a:r>
              <a:rPr lang="pt-BR" dirty="0" err="1"/>
              <a:t>evidence</a:t>
            </a:r>
            <a:r>
              <a:rPr lang="pt-BR" dirty="0"/>
              <a:t> </a:t>
            </a:r>
            <a:r>
              <a:rPr lang="pt-BR" dirty="0" err="1"/>
              <a:t>that</a:t>
            </a:r>
            <a:r>
              <a:rPr lang="pt-BR" dirty="0"/>
              <a:t> </a:t>
            </a:r>
            <a:r>
              <a:rPr lang="pt-BR" dirty="0" err="1"/>
              <a:t>persons</a:t>
            </a:r>
            <a:r>
              <a:rPr lang="pt-BR" dirty="0"/>
              <a:t> </a:t>
            </a:r>
            <a:r>
              <a:rPr lang="pt-BR" dirty="0" err="1"/>
              <a:t>who</a:t>
            </a:r>
            <a:r>
              <a:rPr lang="pt-BR" dirty="0"/>
              <a:t> are </a:t>
            </a:r>
            <a:r>
              <a:rPr lang="pt-BR" dirty="0" err="1"/>
              <a:t>attributed</a:t>
            </a:r>
            <a:r>
              <a:rPr lang="pt-BR" dirty="0"/>
              <a:t> </a:t>
            </a:r>
            <a:r>
              <a:rPr lang="pt-BR" dirty="0" err="1"/>
              <a:t>academic</a:t>
            </a:r>
            <a:r>
              <a:rPr lang="pt-BR" dirty="0"/>
              <a:t> </a:t>
            </a:r>
            <a:r>
              <a:rPr lang="pt-BR" dirty="0" err="1"/>
              <a:t>or</a:t>
            </a:r>
            <a:r>
              <a:rPr lang="pt-BR" dirty="0"/>
              <a:t> </a:t>
            </a:r>
            <a:r>
              <a:rPr lang="pt-BR" dirty="0" err="1"/>
              <a:t>athletic</a:t>
            </a:r>
            <a:r>
              <a:rPr lang="pt-BR" dirty="0"/>
              <a:t> </a:t>
            </a:r>
            <a:r>
              <a:rPr lang="pt-BR" dirty="0" err="1"/>
              <a:t>ability</a:t>
            </a:r>
            <a:r>
              <a:rPr lang="pt-BR" dirty="0"/>
              <a:t> are </a:t>
            </a:r>
            <a:r>
              <a:rPr lang="pt-BR" dirty="0" err="1"/>
              <a:t>perceived</a:t>
            </a:r>
            <a:r>
              <a:rPr lang="pt-BR" dirty="0"/>
              <a:t> as </a:t>
            </a:r>
            <a:r>
              <a:rPr lang="pt-BR" dirty="0" err="1"/>
              <a:t>good-looking</a:t>
            </a:r>
            <a:r>
              <a:rPr lang="pt-BR" dirty="0"/>
              <a:t>) </a:t>
            </a:r>
          </a:p>
          <a:p>
            <a:r>
              <a:rPr lang="pt-BR" dirty="0"/>
              <a:t>(</a:t>
            </a:r>
            <a:r>
              <a:rPr lang="pt-BR" dirty="0" err="1"/>
              <a:t>Clearly</a:t>
            </a:r>
            <a:r>
              <a:rPr lang="pt-BR" dirty="0"/>
              <a:t>, </a:t>
            </a:r>
            <a:r>
              <a:rPr lang="pt-BR" dirty="0" err="1"/>
              <a:t>all</a:t>
            </a:r>
            <a:r>
              <a:rPr lang="pt-BR" dirty="0"/>
              <a:t> </a:t>
            </a:r>
            <a:r>
              <a:rPr lang="pt-BR" dirty="0" err="1"/>
              <a:t>the</a:t>
            </a:r>
            <a:r>
              <a:rPr lang="pt-BR" dirty="0"/>
              <a:t> </a:t>
            </a:r>
            <a:r>
              <a:rPr lang="pt-BR" dirty="0" err="1"/>
              <a:t>analyses</a:t>
            </a:r>
            <a:r>
              <a:rPr lang="pt-BR" dirty="0"/>
              <a:t> </a:t>
            </a:r>
            <a:r>
              <a:rPr lang="pt-BR" dirty="0" err="1"/>
              <a:t>suggest</a:t>
            </a:r>
            <a:r>
              <a:rPr lang="pt-BR" dirty="0"/>
              <a:t> </a:t>
            </a:r>
            <a:r>
              <a:rPr lang="pt-BR" dirty="0" err="1"/>
              <a:t>that</a:t>
            </a:r>
            <a:r>
              <a:rPr lang="pt-BR" dirty="0"/>
              <a:t> it </a:t>
            </a:r>
            <a:r>
              <a:rPr lang="pt-BR" dirty="0" err="1"/>
              <a:t>is</a:t>
            </a:r>
            <a:r>
              <a:rPr lang="pt-BR" dirty="0"/>
              <a:t> </a:t>
            </a:r>
            <a:r>
              <a:rPr lang="pt-BR" dirty="0" err="1"/>
              <a:t>the</a:t>
            </a:r>
            <a:r>
              <a:rPr lang="pt-BR" dirty="0"/>
              <a:t> </a:t>
            </a:r>
            <a:r>
              <a:rPr lang="pt-BR" dirty="0" err="1"/>
              <a:t>good</a:t>
            </a:r>
            <a:r>
              <a:rPr lang="pt-BR" dirty="0"/>
              <a:t> </a:t>
            </a:r>
            <a:r>
              <a:rPr lang="pt-BR" dirty="0" err="1"/>
              <a:t>who</a:t>
            </a:r>
            <a:r>
              <a:rPr lang="pt-BR" dirty="0"/>
              <a:t> are </a:t>
            </a:r>
            <a:r>
              <a:rPr lang="pt-BR" dirty="0" err="1"/>
              <a:t>seen</a:t>
            </a:r>
            <a:r>
              <a:rPr lang="pt-BR" dirty="0"/>
              <a:t> as </a:t>
            </a:r>
            <a:r>
              <a:rPr lang="pt-BR" dirty="0" err="1"/>
              <a:t>attractive</a:t>
            </a:r>
            <a:r>
              <a:rPr lang="pt-BR" dirty="0"/>
              <a:t>, </a:t>
            </a:r>
            <a:r>
              <a:rPr lang="pt-BR" dirty="0" err="1"/>
              <a:t>and</a:t>
            </a:r>
            <a:r>
              <a:rPr lang="pt-BR" dirty="0"/>
              <a:t> </a:t>
            </a:r>
            <a:r>
              <a:rPr lang="pt-BR" dirty="0" err="1"/>
              <a:t>not</a:t>
            </a:r>
            <a:r>
              <a:rPr lang="pt-BR" dirty="0"/>
              <a:t> </a:t>
            </a:r>
            <a:r>
              <a:rPr lang="pt-BR" dirty="0" err="1"/>
              <a:t>the</a:t>
            </a:r>
            <a:r>
              <a:rPr lang="pt-BR" dirty="0"/>
              <a:t> </a:t>
            </a:r>
            <a:r>
              <a:rPr lang="pt-BR" dirty="0" err="1"/>
              <a:t>other</a:t>
            </a:r>
            <a:r>
              <a:rPr lang="pt-BR" dirty="0"/>
              <a:t> </a:t>
            </a:r>
            <a:r>
              <a:rPr lang="pt-BR" dirty="0" err="1"/>
              <a:t>way</a:t>
            </a:r>
            <a:r>
              <a:rPr lang="pt-BR" dirty="0"/>
              <a:t> </a:t>
            </a:r>
            <a:r>
              <a:rPr lang="pt-BR" dirty="0" err="1"/>
              <a:t>around</a:t>
            </a:r>
            <a:r>
              <a:rPr lang="pt-BR" dirty="0"/>
              <a:t>.)</a:t>
            </a:r>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6</a:t>
            </a:fld>
            <a:endParaRPr lang="pt-DE"/>
          </a:p>
        </p:txBody>
      </p:sp>
    </p:spTree>
    <p:extLst>
      <p:ext uri="{BB962C8B-B14F-4D97-AF65-F5344CB8AC3E}">
        <p14:creationId xmlns:p14="http://schemas.microsoft.com/office/powerpoint/2010/main" val="3354932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err="1"/>
              <a:t>Respondent's</a:t>
            </a:r>
            <a:r>
              <a:rPr lang="pt-BR" dirty="0"/>
              <a:t> </a:t>
            </a:r>
            <a:r>
              <a:rPr lang="pt-BR" dirty="0" err="1"/>
              <a:t>occupational</a:t>
            </a:r>
            <a:r>
              <a:rPr lang="pt-BR" dirty="0"/>
              <a:t> status (</a:t>
            </a:r>
            <a:r>
              <a:rPr lang="pt-BR" dirty="0" err="1"/>
              <a:t>Y</a:t>
            </a:r>
            <a:r>
              <a:rPr lang="pt-BR" dirty="0"/>
              <a:t>) </a:t>
            </a:r>
            <a:r>
              <a:rPr lang="pt-BR" dirty="0" err="1"/>
              <a:t>at</a:t>
            </a:r>
            <a:r>
              <a:rPr lang="pt-BR" dirty="0"/>
              <a:t> </a:t>
            </a:r>
            <a:r>
              <a:rPr lang="pt-BR" dirty="0" err="1"/>
              <a:t>successive</a:t>
            </a:r>
            <a:r>
              <a:rPr lang="pt-BR" dirty="0"/>
              <a:t> ages, in </a:t>
            </a:r>
            <a:r>
              <a:rPr lang="pt-BR" dirty="0" err="1"/>
              <a:t>relation</a:t>
            </a:r>
            <a:r>
              <a:rPr lang="pt-BR" dirty="0"/>
              <a:t> </a:t>
            </a:r>
            <a:r>
              <a:rPr lang="pt-BR" dirty="0" err="1"/>
              <a:t>to</a:t>
            </a:r>
            <a:r>
              <a:rPr lang="pt-BR" dirty="0"/>
              <a:t> </a:t>
            </a:r>
            <a:r>
              <a:rPr lang="pt-BR" dirty="0" err="1"/>
              <a:t>father's</a:t>
            </a:r>
            <a:r>
              <a:rPr lang="pt-BR" dirty="0"/>
              <a:t> </a:t>
            </a:r>
            <a:r>
              <a:rPr lang="pt-BR" dirty="0" err="1"/>
              <a:t>occupational</a:t>
            </a:r>
            <a:r>
              <a:rPr lang="pt-BR" dirty="0"/>
              <a:t> status (</a:t>
            </a:r>
            <a:r>
              <a:rPr lang="pt-BR" dirty="0" err="1"/>
              <a:t>X</a:t>
            </a:r>
            <a:r>
              <a:rPr lang="pt-BR" dirty="0"/>
              <a:t>) </a:t>
            </a:r>
            <a:r>
              <a:rPr lang="pt-BR" dirty="0" err="1"/>
              <a:t>and</a:t>
            </a:r>
            <a:r>
              <a:rPr lang="pt-BR" dirty="0"/>
              <a:t> </a:t>
            </a:r>
            <a:r>
              <a:rPr lang="pt-BR" dirty="0" err="1"/>
              <a:t>respondent’s</a:t>
            </a:r>
            <a:r>
              <a:rPr lang="pt-BR" dirty="0"/>
              <a:t> </a:t>
            </a:r>
            <a:r>
              <a:rPr lang="pt-BR" dirty="0" err="1"/>
              <a:t>educational</a:t>
            </a:r>
            <a:r>
              <a:rPr lang="pt-BR" dirty="0"/>
              <a:t> </a:t>
            </a:r>
            <a:r>
              <a:rPr lang="pt-BR" dirty="0" err="1"/>
              <a:t>attainment</a:t>
            </a:r>
            <a:r>
              <a:rPr lang="pt-BR" dirty="0"/>
              <a:t> (</a:t>
            </a:r>
            <a:r>
              <a:rPr lang="pt-BR" dirty="0" err="1"/>
              <a:t>U</a:t>
            </a:r>
            <a:r>
              <a:rPr lang="pt-BR" dirty="0"/>
              <a:t>). </a:t>
            </a:r>
          </a:p>
          <a:p>
            <a:r>
              <a:rPr lang="pt-BR" dirty="0"/>
              <a:t>age 25-34 = Y1; 35-44 -Y2; 45-54 = Y3; 55-64 = Y4.</a:t>
            </a:r>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7</a:t>
            </a:fld>
            <a:endParaRPr lang="pt-DE"/>
          </a:p>
        </p:txBody>
      </p:sp>
    </p:spTree>
    <p:extLst>
      <p:ext uri="{BB962C8B-B14F-4D97-AF65-F5344CB8AC3E}">
        <p14:creationId xmlns:p14="http://schemas.microsoft.com/office/powerpoint/2010/main" val="17207574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8</a:t>
            </a:fld>
            <a:endParaRPr lang="pt-DE"/>
          </a:p>
        </p:txBody>
      </p:sp>
    </p:spTree>
    <p:extLst>
      <p:ext uri="{BB962C8B-B14F-4D97-AF65-F5344CB8AC3E}">
        <p14:creationId xmlns:p14="http://schemas.microsoft.com/office/powerpoint/2010/main" val="35421416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DE" dirty="0"/>
              <a:t>(Some variables can be measured, others are inferred based in indirect variables.</a:t>
            </a:r>
          </a:p>
          <a:p>
            <a:r>
              <a:rPr lang="pt-DE" dirty="0"/>
              <a:t>Flexibility to measure in one go different relationships, adjust error terms and include measures that are not directly accessible.</a:t>
            </a:r>
          </a:p>
          <a:p>
            <a:endParaRPr lang="pt-DE" dirty="0"/>
          </a:p>
          <a:p>
            <a:r>
              <a:rPr lang="pt-DE" dirty="0"/>
              <a:t>Factor analysis and confirmatory factor analysis are a common application, where one evaluates the strength/support for one or several factors (latent variables), created out of measured variables. Example psychological instruments which are based on sumscores of questionnaires that assess mental health, such as for depression.)</a:t>
            </a:r>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9</a:t>
            </a:fld>
            <a:endParaRPr lang="pt-DE"/>
          </a:p>
        </p:txBody>
      </p:sp>
    </p:spTree>
    <p:extLst>
      <p:ext uri="{BB962C8B-B14F-4D97-AF65-F5344CB8AC3E}">
        <p14:creationId xmlns:p14="http://schemas.microsoft.com/office/powerpoint/2010/main" val="35744393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classical example of industrialization and political democracy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r>
              <a:rPr lang="pt-BR" dirty="0"/>
              <a:t>y1: </a:t>
            </a:r>
            <a:r>
              <a:rPr lang="pt-BR" sz="1200" kern="1200" dirty="0">
                <a:solidFill>
                  <a:schemeClr val="tx1"/>
                </a:solidFill>
                <a:effectLst/>
                <a:latin typeface="+mn-lt"/>
                <a:ea typeface="+mn-ea"/>
                <a:cs typeface="+mn-cs"/>
              </a:rPr>
              <a:t>Expert ratings </a:t>
            </a:r>
            <a:r>
              <a:rPr lang="pt-BR" sz="1200" kern="1200" dirty="0" err="1">
                <a:solidFill>
                  <a:schemeClr val="tx1"/>
                </a:solidFill>
                <a:effectLst/>
                <a:latin typeface="+mn-lt"/>
                <a:ea typeface="+mn-ea"/>
                <a:cs typeface="+mn-cs"/>
              </a:rPr>
              <a:t>of</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the</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freedom</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of</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the</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press</a:t>
            </a:r>
            <a:r>
              <a:rPr lang="pt-BR" sz="1200" kern="1200" dirty="0">
                <a:solidFill>
                  <a:schemeClr val="tx1"/>
                </a:solidFill>
                <a:effectLst/>
                <a:latin typeface="+mn-lt"/>
                <a:ea typeface="+mn-ea"/>
                <a:cs typeface="+mn-cs"/>
              </a:rPr>
              <a:t> in 1960</a:t>
            </a:r>
          </a:p>
          <a:p>
            <a:r>
              <a:rPr lang="pt-BR" dirty="0"/>
              <a:t>y2: </a:t>
            </a:r>
            <a:r>
              <a:rPr lang="pt-BR" sz="1200" kern="1200" dirty="0">
                <a:solidFill>
                  <a:schemeClr val="tx1"/>
                </a:solidFill>
                <a:effectLst/>
                <a:latin typeface="+mn-lt"/>
                <a:ea typeface="+mn-ea"/>
                <a:cs typeface="+mn-cs"/>
              </a:rPr>
              <a:t>The </a:t>
            </a:r>
            <a:r>
              <a:rPr lang="pt-BR" sz="1200" kern="1200" dirty="0" err="1">
                <a:solidFill>
                  <a:schemeClr val="tx1"/>
                </a:solidFill>
                <a:effectLst/>
                <a:latin typeface="+mn-lt"/>
                <a:ea typeface="+mn-ea"/>
                <a:cs typeface="+mn-cs"/>
              </a:rPr>
              <a:t>freedom</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of</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political</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opposition</a:t>
            </a:r>
            <a:r>
              <a:rPr lang="pt-BR" sz="1200" kern="1200" dirty="0">
                <a:solidFill>
                  <a:schemeClr val="tx1"/>
                </a:solidFill>
                <a:effectLst/>
                <a:latin typeface="+mn-lt"/>
                <a:ea typeface="+mn-ea"/>
                <a:cs typeface="+mn-cs"/>
              </a:rPr>
              <a:t> in 1960</a:t>
            </a:r>
          </a:p>
          <a:p>
            <a:r>
              <a:rPr lang="pt-BR" dirty="0"/>
              <a:t>y3: </a:t>
            </a:r>
            <a:r>
              <a:rPr lang="pt-BR" sz="1200" kern="1200" dirty="0">
                <a:solidFill>
                  <a:schemeClr val="tx1"/>
                </a:solidFill>
                <a:effectLst/>
                <a:latin typeface="+mn-lt"/>
                <a:ea typeface="+mn-ea"/>
                <a:cs typeface="+mn-cs"/>
              </a:rPr>
              <a:t>The </a:t>
            </a:r>
            <a:r>
              <a:rPr lang="pt-BR" sz="1200" kern="1200" dirty="0" err="1">
                <a:solidFill>
                  <a:schemeClr val="tx1"/>
                </a:solidFill>
                <a:effectLst/>
                <a:latin typeface="+mn-lt"/>
                <a:ea typeface="+mn-ea"/>
                <a:cs typeface="+mn-cs"/>
              </a:rPr>
              <a:t>fairness</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of</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elections</a:t>
            </a:r>
            <a:r>
              <a:rPr lang="pt-BR" sz="1200" kern="1200" dirty="0">
                <a:solidFill>
                  <a:schemeClr val="tx1"/>
                </a:solidFill>
                <a:effectLst/>
                <a:latin typeface="+mn-lt"/>
                <a:ea typeface="+mn-ea"/>
                <a:cs typeface="+mn-cs"/>
              </a:rPr>
              <a:t> in 1960</a:t>
            </a:r>
          </a:p>
          <a:p>
            <a:r>
              <a:rPr lang="pt-BR" dirty="0"/>
              <a:t>y4: </a:t>
            </a:r>
            <a:r>
              <a:rPr lang="pt-BR" sz="1200" kern="1200" dirty="0">
                <a:solidFill>
                  <a:schemeClr val="tx1"/>
                </a:solidFill>
                <a:effectLst/>
                <a:latin typeface="+mn-lt"/>
                <a:ea typeface="+mn-ea"/>
                <a:cs typeface="+mn-cs"/>
              </a:rPr>
              <a:t>The </a:t>
            </a:r>
            <a:r>
              <a:rPr lang="pt-BR" sz="1200" kern="1200" dirty="0" err="1">
                <a:solidFill>
                  <a:schemeClr val="tx1"/>
                </a:solidFill>
                <a:effectLst/>
                <a:latin typeface="+mn-lt"/>
                <a:ea typeface="+mn-ea"/>
                <a:cs typeface="+mn-cs"/>
              </a:rPr>
              <a:t>effectiveness</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of</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the</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elected</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legislature</a:t>
            </a:r>
            <a:r>
              <a:rPr lang="pt-BR" sz="1200" kern="1200" dirty="0">
                <a:solidFill>
                  <a:schemeClr val="tx1"/>
                </a:solidFill>
                <a:effectLst/>
                <a:latin typeface="+mn-lt"/>
                <a:ea typeface="+mn-ea"/>
                <a:cs typeface="+mn-cs"/>
              </a:rPr>
              <a:t> in 1960</a:t>
            </a:r>
          </a:p>
          <a:p>
            <a:endParaRPr lang="pt-BR" dirty="0"/>
          </a:p>
          <a:p>
            <a:r>
              <a:rPr lang="pt-BR" dirty="0"/>
              <a:t>x1: </a:t>
            </a:r>
            <a:r>
              <a:rPr lang="pt-BR" sz="1200" kern="1200" dirty="0">
                <a:solidFill>
                  <a:schemeClr val="tx1"/>
                </a:solidFill>
                <a:effectLst/>
                <a:latin typeface="+mn-lt"/>
                <a:ea typeface="+mn-ea"/>
                <a:cs typeface="+mn-cs"/>
              </a:rPr>
              <a:t>The </a:t>
            </a:r>
            <a:r>
              <a:rPr lang="pt-BR" sz="1200" kern="1200" dirty="0" err="1">
                <a:solidFill>
                  <a:schemeClr val="tx1"/>
                </a:solidFill>
                <a:effectLst/>
                <a:latin typeface="+mn-lt"/>
                <a:ea typeface="+mn-ea"/>
                <a:cs typeface="+mn-cs"/>
              </a:rPr>
              <a:t>gross</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national</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product</a:t>
            </a:r>
            <a:r>
              <a:rPr lang="pt-BR" sz="1200" kern="1200" dirty="0">
                <a:solidFill>
                  <a:schemeClr val="tx1"/>
                </a:solidFill>
                <a:effectLst/>
                <a:latin typeface="+mn-lt"/>
                <a:ea typeface="+mn-ea"/>
                <a:cs typeface="+mn-cs"/>
              </a:rPr>
              <a:t> (GNP) per capita in 1960</a:t>
            </a:r>
          </a:p>
          <a:p>
            <a:r>
              <a:rPr lang="pt-BR" dirty="0"/>
              <a:t>x2: </a:t>
            </a:r>
            <a:r>
              <a:rPr lang="pt-BR" sz="1200" kern="1200" dirty="0">
                <a:solidFill>
                  <a:schemeClr val="tx1"/>
                </a:solidFill>
                <a:effectLst/>
                <a:latin typeface="+mn-lt"/>
                <a:ea typeface="+mn-ea"/>
                <a:cs typeface="+mn-cs"/>
              </a:rPr>
              <a:t>The </a:t>
            </a:r>
            <a:r>
              <a:rPr lang="pt-BR" sz="1200" kern="1200" dirty="0" err="1">
                <a:solidFill>
                  <a:schemeClr val="tx1"/>
                </a:solidFill>
                <a:effectLst/>
                <a:latin typeface="+mn-lt"/>
                <a:ea typeface="+mn-ea"/>
                <a:cs typeface="+mn-cs"/>
              </a:rPr>
              <a:t>inanimate</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energy</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consumption</a:t>
            </a:r>
            <a:r>
              <a:rPr lang="pt-BR" sz="1200" kern="1200" dirty="0">
                <a:solidFill>
                  <a:schemeClr val="tx1"/>
                </a:solidFill>
                <a:effectLst/>
                <a:latin typeface="+mn-lt"/>
                <a:ea typeface="+mn-ea"/>
                <a:cs typeface="+mn-cs"/>
              </a:rPr>
              <a:t> per capita in 1960</a:t>
            </a:r>
          </a:p>
          <a:p>
            <a:r>
              <a:rPr lang="pt-BR" dirty="0"/>
              <a:t>x3: </a:t>
            </a:r>
            <a:r>
              <a:rPr lang="pt-BR" sz="1200" kern="1200" dirty="0">
                <a:solidFill>
                  <a:schemeClr val="tx1"/>
                </a:solidFill>
                <a:effectLst/>
                <a:latin typeface="+mn-lt"/>
                <a:ea typeface="+mn-ea"/>
                <a:cs typeface="+mn-cs"/>
              </a:rPr>
              <a:t>The </a:t>
            </a:r>
            <a:r>
              <a:rPr lang="pt-BR" sz="1200" kern="1200" dirty="0" err="1">
                <a:solidFill>
                  <a:schemeClr val="tx1"/>
                </a:solidFill>
                <a:effectLst/>
                <a:latin typeface="+mn-lt"/>
                <a:ea typeface="+mn-ea"/>
                <a:cs typeface="+mn-cs"/>
              </a:rPr>
              <a:t>percentage</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of</a:t>
            </a:r>
            <a:r>
              <a:rPr lang="pt-BR" sz="1200" kern="1200" dirty="0">
                <a:solidFill>
                  <a:schemeClr val="tx1"/>
                </a:solidFill>
                <a:effectLst/>
                <a:latin typeface="+mn-lt"/>
                <a:ea typeface="+mn-ea"/>
                <a:cs typeface="+mn-cs"/>
              </a:rPr>
              <a:t> </a:t>
            </a:r>
            <a:r>
              <a:rPr lang="pt-BR" sz="1200" kern="1200" dirty="0" err="1">
                <a:solidFill>
                  <a:schemeClr val="tx1"/>
                </a:solidFill>
                <a:effectLst/>
                <a:latin typeface="+mn-lt"/>
                <a:ea typeface="+mn-ea"/>
                <a:cs typeface="+mn-cs"/>
              </a:rPr>
              <a:t>the</a:t>
            </a:r>
            <a:r>
              <a:rPr lang="pt-BR" sz="1200" kern="1200" dirty="0">
                <a:solidFill>
                  <a:schemeClr val="tx1"/>
                </a:solidFill>
                <a:effectLst/>
                <a:latin typeface="+mn-lt"/>
                <a:ea typeface="+mn-ea"/>
                <a:cs typeface="+mn-cs"/>
              </a:rPr>
              <a:t> labor force in </a:t>
            </a:r>
            <a:r>
              <a:rPr lang="pt-BR" sz="1200" kern="1200" dirty="0" err="1">
                <a:solidFill>
                  <a:schemeClr val="tx1"/>
                </a:solidFill>
                <a:effectLst/>
                <a:latin typeface="+mn-lt"/>
                <a:ea typeface="+mn-ea"/>
                <a:cs typeface="+mn-cs"/>
              </a:rPr>
              <a:t>industry</a:t>
            </a:r>
            <a:r>
              <a:rPr lang="pt-BR" sz="1200" kern="1200" dirty="0">
                <a:solidFill>
                  <a:schemeClr val="tx1"/>
                </a:solidFill>
                <a:effectLst/>
                <a:latin typeface="+mn-lt"/>
                <a:ea typeface="+mn-ea"/>
                <a:cs typeface="+mn-cs"/>
              </a:rPr>
              <a:t> in 1960</a:t>
            </a:r>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10</a:t>
            </a:fld>
            <a:endParaRPr lang="pt-DE"/>
          </a:p>
        </p:txBody>
      </p:sp>
    </p:spTree>
    <p:extLst>
      <p:ext uri="{BB962C8B-B14F-4D97-AF65-F5344CB8AC3E}">
        <p14:creationId xmlns:p14="http://schemas.microsoft.com/office/powerpoint/2010/main" val="18414846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pt-BR" sz="1200" kern="1200" dirty="0">
              <a:solidFill>
                <a:schemeClr val="tx1"/>
              </a:solidFill>
              <a:effectLst/>
              <a:latin typeface="+mn-lt"/>
              <a:ea typeface="+mn-ea"/>
              <a:cs typeface="+mn-cs"/>
            </a:endParaRPr>
          </a:p>
        </p:txBody>
      </p:sp>
      <p:sp>
        <p:nvSpPr>
          <p:cNvPr id="4" name="Espaço Reservado para Número de Slide 3"/>
          <p:cNvSpPr>
            <a:spLocks noGrp="1"/>
          </p:cNvSpPr>
          <p:nvPr>
            <p:ph type="sldNum" sz="quarter" idx="5"/>
          </p:nvPr>
        </p:nvSpPr>
        <p:spPr/>
        <p:txBody>
          <a:bodyPr/>
          <a:lstStyle/>
          <a:p>
            <a:fld id="{221DC5C2-2F5D-7545-928D-342676C3C1E6}" type="slidenum">
              <a:rPr lang="pt-DE" smtClean="0"/>
              <a:t>11</a:t>
            </a:fld>
            <a:endParaRPr lang="pt-DE"/>
          </a:p>
        </p:txBody>
      </p:sp>
    </p:spTree>
    <p:extLst>
      <p:ext uri="{BB962C8B-B14F-4D97-AF65-F5344CB8AC3E}">
        <p14:creationId xmlns:p14="http://schemas.microsoft.com/office/powerpoint/2010/main" val="2538935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EF21704-672C-7348-A316-4166C7436295}"/>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endParaRPr lang="pt-DE"/>
          </a:p>
        </p:txBody>
      </p:sp>
      <p:sp>
        <p:nvSpPr>
          <p:cNvPr id="3" name="Subtítulo 2">
            <a:extLst>
              <a:ext uri="{FF2B5EF4-FFF2-40B4-BE49-F238E27FC236}">
                <a16:creationId xmlns:a16="http://schemas.microsoft.com/office/drawing/2014/main" id="{6D21E10E-9088-8640-83FC-1F5C664DA4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pt-DE"/>
          </a:p>
        </p:txBody>
      </p:sp>
      <p:sp>
        <p:nvSpPr>
          <p:cNvPr id="4" name="Espaço Reservado para Data 3">
            <a:extLst>
              <a:ext uri="{FF2B5EF4-FFF2-40B4-BE49-F238E27FC236}">
                <a16:creationId xmlns:a16="http://schemas.microsoft.com/office/drawing/2014/main" id="{A7696322-2C68-2A4D-A561-A6394CF0C4AD}"/>
              </a:ext>
            </a:extLst>
          </p:cNvPr>
          <p:cNvSpPr>
            <a:spLocks noGrp="1"/>
          </p:cNvSpPr>
          <p:nvPr>
            <p:ph type="dt" sz="half" idx="10"/>
          </p:nvPr>
        </p:nvSpPr>
        <p:spPr/>
        <p:txBody>
          <a:bodyPr/>
          <a:lstStyle/>
          <a:p>
            <a:fld id="{40508A55-AF9F-2F43-A255-B72D071AF856}" type="datetimeFigureOut">
              <a:rPr lang="pt-DE" smtClean="0"/>
              <a:t>20.10.21</a:t>
            </a:fld>
            <a:endParaRPr lang="pt-DE"/>
          </a:p>
        </p:txBody>
      </p:sp>
      <p:sp>
        <p:nvSpPr>
          <p:cNvPr id="5" name="Espaço Reservado para Rodapé 4">
            <a:extLst>
              <a:ext uri="{FF2B5EF4-FFF2-40B4-BE49-F238E27FC236}">
                <a16:creationId xmlns:a16="http://schemas.microsoft.com/office/drawing/2014/main" id="{A494BA65-EF88-F14E-B23D-9F02FDF37C42}"/>
              </a:ext>
            </a:extLst>
          </p:cNvPr>
          <p:cNvSpPr>
            <a:spLocks noGrp="1"/>
          </p:cNvSpPr>
          <p:nvPr>
            <p:ph type="ftr" sz="quarter" idx="11"/>
          </p:nvPr>
        </p:nvSpPr>
        <p:spPr/>
        <p:txBody>
          <a:bodyPr/>
          <a:lstStyle/>
          <a:p>
            <a:endParaRPr lang="pt-DE"/>
          </a:p>
        </p:txBody>
      </p:sp>
      <p:sp>
        <p:nvSpPr>
          <p:cNvPr id="6" name="Espaço Reservado para Número de Slide 5">
            <a:extLst>
              <a:ext uri="{FF2B5EF4-FFF2-40B4-BE49-F238E27FC236}">
                <a16:creationId xmlns:a16="http://schemas.microsoft.com/office/drawing/2014/main" id="{7F293BA6-8C8F-9948-AACE-14686C3437ED}"/>
              </a:ext>
            </a:extLst>
          </p:cNvPr>
          <p:cNvSpPr>
            <a:spLocks noGrp="1"/>
          </p:cNvSpPr>
          <p:nvPr>
            <p:ph type="sldNum" sz="quarter" idx="12"/>
          </p:nvPr>
        </p:nvSpPr>
        <p:spPr/>
        <p:txBody>
          <a:bodyPr/>
          <a:lstStyle/>
          <a:p>
            <a:fld id="{896A96F4-F7AC-9F4B-A215-B44007D9B4DB}" type="slidenum">
              <a:rPr lang="pt-DE" smtClean="0"/>
              <a:t>‹nº›</a:t>
            </a:fld>
            <a:endParaRPr lang="pt-DE"/>
          </a:p>
        </p:txBody>
      </p:sp>
    </p:spTree>
    <p:extLst>
      <p:ext uri="{BB962C8B-B14F-4D97-AF65-F5344CB8AC3E}">
        <p14:creationId xmlns:p14="http://schemas.microsoft.com/office/powerpoint/2010/main" val="2840448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DD38FB-3323-114F-9D25-E9AD4DB83C85}"/>
              </a:ext>
            </a:extLst>
          </p:cNvPr>
          <p:cNvSpPr>
            <a:spLocks noGrp="1"/>
          </p:cNvSpPr>
          <p:nvPr>
            <p:ph type="title"/>
          </p:nvPr>
        </p:nvSpPr>
        <p:spPr/>
        <p:txBody>
          <a:bodyPr/>
          <a:lstStyle/>
          <a:p>
            <a:r>
              <a:rPr lang="pt-BR"/>
              <a:t>Clique para editar o título Mestre</a:t>
            </a:r>
            <a:endParaRPr lang="pt-DE"/>
          </a:p>
        </p:txBody>
      </p:sp>
      <p:sp>
        <p:nvSpPr>
          <p:cNvPr id="3" name="Espaço Reservado para Texto Vertical 2">
            <a:extLst>
              <a:ext uri="{FF2B5EF4-FFF2-40B4-BE49-F238E27FC236}">
                <a16:creationId xmlns:a16="http://schemas.microsoft.com/office/drawing/2014/main" id="{44BCE00E-2D0B-B14B-879F-6C79E43F24E0}"/>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DE"/>
          </a:p>
        </p:txBody>
      </p:sp>
      <p:sp>
        <p:nvSpPr>
          <p:cNvPr id="4" name="Espaço Reservado para Data 3">
            <a:extLst>
              <a:ext uri="{FF2B5EF4-FFF2-40B4-BE49-F238E27FC236}">
                <a16:creationId xmlns:a16="http://schemas.microsoft.com/office/drawing/2014/main" id="{F204D443-F19E-CB4E-8FC1-6D357FDFF347}"/>
              </a:ext>
            </a:extLst>
          </p:cNvPr>
          <p:cNvSpPr>
            <a:spLocks noGrp="1"/>
          </p:cNvSpPr>
          <p:nvPr>
            <p:ph type="dt" sz="half" idx="10"/>
          </p:nvPr>
        </p:nvSpPr>
        <p:spPr/>
        <p:txBody>
          <a:bodyPr/>
          <a:lstStyle/>
          <a:p>
            <a:fld id="{40508A55-AF9F-2F43-A255-B72D071AF856}" type="datetimeFigureOut">
              <a:rPr lang="pt-DE" smtClean="0"/>
              <a:t>20.10.21</a:t>
            </a:fld>
            <a:endParaRPr lang="pt-DE"/>
          </a:p>
        </p:txBody>
      </p:sp>
      <p:sp>
        <p:nvSpPr>
          <p:cNvPr id="5" name="Espaço Reservado para Rodapé 4">
            <a:extLst>
              <a:ext uri="{FF2B5EF4-FFF2-40B4-BE49-F238E27FC236}">
                <a16:creationId xmlns:a16="http://schemas.microsoft.com/office/drawing/2014/main" id="{7A303283-E190-E74F-A5F8-EDD9F2387258}"/>
              </a:ext>
            </a:extLst>
          </p:cNvPr>
          <p:cNvSpPr>
            <a:spLocks noGrp="1"/>
          </p:cNvSpPr>
          <p:nvPr>
            <p:ph type="ftr" sz="quarter" idx="11"/>
          </p:nvPr>
        </p:nvSpPr>
        <p:spPr/>
        <p:txBody>
          <a:bodyPr/>
          <a:lstStyle/>
          <a:p>
            <a:endParaRPr lang="pt-DE"/>
          </a:p>
        </p:txBody>
      </p:sp>
      <p:sp>
        <p:nvSpPr>
          <p:cNvPr id="6" name="Espaço Reservado para Número de Slide 5">
            <a:extLst>
              <a:ext uri="{FF2B5EF4-FFF2-40B4-BE49-F238E27FC236}">
                <a16:creationId xmlns:a16="http://schemas.microsoft.com/office/drawing/2014/main" id="{5798F55E-8B1D-134C-B9D3-20726B1C4D6E}"/>
              </a:ext>
            </a:extLst>
          </p:cNvPr>
          <p:cNvSpPr>
            <a:spLocks noGrp="1"/>
          </p:cNvSpPr>
          <p:nvPr>
            <p:ph type="sldNum" sz="quarter" idx="12"/>
          </p:nvPr>
        </p:nvSpPr>
        <p:spPr/>
        <p:txBody>
          <a:bodyPr/>
          <a:lstStyle/>
          <a:p>
            <a:fld id="{896A96F4-F7AC-9F4B-A215-B44007D9B4DB}" type="slidenum">
              <a:rPr lang="pt-DE" smtClean="0"/>
              <a:t>‹nº›</a:t>
            </a:fld>
            <a:endParaRPr lang="pt-DE"/>
          </a:p>
        </p:txBody>
      </p:sp>
    </p:spTree>
    <p:extLst>
      <p:ext uri="{BB962C8B-B14F-4D97-AF65-F5344CB8AC3E}">
        <p14:creationId xmlns:p14="http://schemas.microsoft.com/office/powerpoint/2010/main" val="3852302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0075BA9A-9E53-8C49-9DF6-E4F1F79A845E}"/>
              </a:ext>
            </a:extLst>
          </p:cNvPr>
          <p:cNvSpPr>
            <a:spLocks noGrp="1"/>
          </p:cNvSpPr>
          <p:nvPr>
            <p:ph type="title" orient="vert"/>
          </p:nvPr>
        </p:nvSpPr>
        <p:spPr>
          <a:xfrm>
            <a:off x="8724900" y="365125"/>
            <a:ext cx="2628900" cy="5811838"/>
          </a:xfrm>
        </p:spPr>
        <p:txBody>
          <a:bodyPr vert="eaVert"/>
          <a:lstStyle/>
          <a:p>
            <a:r>
              <a:rPr lang="pt-BR"/>
              <a:t>Clique para editar o título Mestre</a:t>
            </a:r>
            <a:endParaRPr lang="pt-DE"/>
          </a:p>
        </p:txBody>
      </p:sp>
      <p:sp>
        <p:nvSpPr>
          <p:cNvPr id="3" name="Espaço Reservado para Texto Vertical 2">
            <a:extLst>
              <a:ext uri="{FF2B5EF4-FFF2-40B4-BE49-F238E27FC236}">
                <a16:creationId xmlns:a16="http://schemas.microsoft.com/office/drawing/2014/main" id="{EEDFE951-E628-EA49-99A5-7267F510FDED}"/>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DE"/>
          </a:p>
        </p:txBody>
      </p:sp>
      <p:sp>
        <p:nvSpPr>
          <p:cNvPr id="4" name="Espaço Reservado para Data 3">
            <a:extLst>
              <a:ext uri="{FF2B5EF4-FFF2-40B4-BE49-F238E27FC236}">
                <a16:creationId xmlns:a16="http://schemas.microsoft.com/office/drawing/2014/main" id="{F9AB4EFD-901B-024A-9CA1-7CCCAD566873}"/>
              </a:ext>
            </a:extLst>
          </p:cNvPr>
          <p:cNvSpPr>
            <a:spLocks noGrp="1"/>
          </p:cNvSpPr>
          <p:nvPr>
            <p:ph type="dt" sz="half" idx="10"/>
          </p:nvPr>
        </p:nvSpPr>
        <p:spPr/>
        <p:txBody>
          <a:bodyPr/>
          <a:lstStyle/>
          <a:p>
            <a:fld id="{40508A55-AF9F-2F43-A255-B72D071AF856}" type="datetimeFigureOut">
              <a:rPr lang="pt-DE" smtClean="0"/>
              <a:t>20.10.21</a:t>
            </a:fld>
            <a:endParaRPr lang="pt-DE"/>
          </a:p>
        </p:txBody>
      </p:sp>
      <p:sp>
        <p:nvSpPr>
          <p:cNvPr id="5" name="Espaço Reservado para Rodapé 4">
            <a:extLst>
              <a:ext uri="{FF2B5EF4-FFF2-40B4-BE49-F238E27FC236}">
                <a16:creationId xmlns:a16="http://schemas.microsoft.com/office/drawing/2014/main" id="{57F8AAA1-1504-524F-BC32-BE381A9B6D7F}"/>
              </a:ext>
            </a:extLst>
          </p:cNvPr>
          <p:cNvSpPr>
            <a:spLocks noGrp="1"/>
          </p:cNvSpPr>
          <p:nvPr>
            <p:ph type="ftr" sz="quarter" idx="11"/>
          </p:nvPr>
        </p:nvSpPr>
        <p:spPr/>
        <p:txBody>
          <a:bodyPr/>
          <a:lstStyle/>
          <a:p>
            <a:endParaRPr lang="pt-DE"/>
          </a:p>
        </p:txBody>
      </p:sp>
      <p:sp>
        <p:nvSpPr>
          <p:cNvPr id="6" name="Espaço Reservado para Número de Slide 5">
            <a:extLst>
              <a:ext uri="{FF2B5EF4-FFF2-40B4-BE49-F238E27FC236}">
                <a16:creationId xmlns:a16="http://schemas.microsoft.com/office/drawing/2014/main" id="{B3D116E2-A647-B84D-A623-551E63D1FBD5}"/>
              </a:ext>
            </a:extLst>
          </p:cNvPr>
          <p:cNvSpPr>
            <a:spLocks noGrp="1"/>
          </p:cNvSpPr>
          <p:nvPr>
            <p:ph type="sldNum" sz="quarter" idx="12"/>
          </p:nvPr>
        </p:nvSpPr>
        <p:spPr/>
        <p:txBody>
          <a:bodyPr/>
          <a:lstStyle/>
          <a:p>
            <a:fld id="{896A96F4-F7AC-9F4B-A215-B44007D9B4DB}" type="slidenum">
              <a:rPr lang="pt-DE" smtClean="0"/>
              <a:t>‹nº›</a:t>
            </a:fld>
            <a:endParaRPr lang="pt-DE"/>
          </a:p>
        </p:txBody>
      </p:sp>
    </p:spTree>
    <p:extLst>
      <p:ext uri="{BB962C8B-B14F-4D97-AF65-F5344CB8AC3E}">
        <p14:creationId xmlns:p14="http://schemas.microsoft.com/office/powerpoint/2010/main" val="1405667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FB5A11-33FD-1247-8E66-CB921A83F514}"/>
              </a:ext>
            </a:extLst>
          </p:cNvPr>
          <p:cNvSpPr>
            <a:spLocks noGrp="1"/>
          </p:cNvSpPr>
          <p:nvPr>
            <p:ph type="title"/>
          </p:nvPr>
        </p:nvSpPr>
        <p:spPr/>
        <p:txBody>
          <a:bodyPr/>
          <a:lstStyle/>
          <a:p>
            <a:r>
              <a:rPr lang="pt-BR"/>
              <a:t>Clique para editar o título Mestre</a:t>
            </a:r>
            <a:endParaRPr lang="pt-DE"/>
          </a:p>
        </p:txBody>
      </p:sp>
      <p:sp>
        <p:nvSpPr>
          <p:cNvPr id="3" name="Espaço Reservado para Conteúdo 2">
            <a:extLst>
              <a:ext uri="{FF2B5EF4-FFF2-40B4-BE49-F238E27FC236}">
                <a16:creationId xmlns:a16="http://schemas.microsoft.com/office/drawing/2014/main" id="{893A35B2-7FCF-A345-9903-16605DFF6A39}"/>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DE"/>
          </a:p>
        </p:txBody>
      </p:sp>
      <p:sp>
        <p:nvSpPr>
          <p:cNvPr id="4" name="Espaço Reservado para Data 3">
            <a:extLst>
              <a:ext uri="{FF2B5EF4-FFF2-40B4-BE49-F238E27FC236}">
                <a16:creationId xmlns:a16="http://schemas.microsoft.com/office/drawing/2014/main" id="{4CB516FF-57DB-5044-B893-CCB7D724F8EA}"/>
              </a:ext>
            </a:extLst>
          </p:cNvPr>
          <p:cNvSpPr>
            <a:spLocks noGrp="1"/>
          </p:cNvSpPr>
          <p:nvPr>
            <p:ph type="dt" sz="half" idx="10"/>
          </p:nvPr>
        </p:nvSpPr>
        <p:spPr/>
        <p:txBody>
          <a:bodyPr/>
          <a:lstStyle/>
          <a:p>
            <a:fld id="{40508A55-AF9F-2F43-A255-B72D071AF856}" type="datetimeFigureOut">
              <a:rPr lang="pt-DE" smtClean="0"/>
              <a:t>20.10.21</a:t>
            </a:fld>
            <a:endParaRPr lang="pt-DE"/>
          </a:p>
        </p:txBody>
      </p:sp>
      <p:sp>
        <p:nvSpPr>
          <p:cNvPr id="5" name="Espaço Reservado para Rodapé 4">
            <a:extLst>
              <a:ext uri="{FF2B5EF4-FFF2-40B4-BE49-F238E27FC236}">
                <a16:creationId xmlns:a16="http://schemas.microsoft.com/office/drawing/2014/main" id="{F90B0DAB-F584-1E4F-BD7B-C0AE1B9F1BAD}"/>
              </a:ext>
            </a:extLst>
          </p:cNvPr>
          <p:cNvSpPr>
            <a:spLocks noGrp="1"/>
          </p:cNvSpPr>
          <p:nvPr>
            <p:ph type="ftr" sz="quarter" idx="11"/>
          </p:nvPr>
        </p:nvSpPr>
        <p:spPr/>
        <p:txBody>
          <a:bodyPr/>
          <a:lstStyle/>
          <a:p>
            <a:endParaRPr lang="pt-DE"/>
          </a:p>
        </p:txBody>
      </p:sp>
      <p:sp>
        <p:nvSpPr>
          <p:cNvPr id="6" name="Espaço Reservado para Número de Slide 5">
            <a:extLst>
              <a:ext uri="{FF2B5EF4-FFF2-40B4-BE49-F238E27FC236}">
                <a16:creationId xmlns:a16="http://schemas.microsoft.com/office/drawing/2014/main" id="{19B49A97-B0C9-024B-954B-7D7F49250241}"/>
              </a:ext>
            </a:extLst>
          </p:cNvPr>
          <p:cNvSpPr>
            <a:spLocks noGrp="1"/>
          </p:cNvSpPr>
          <p:nvPr>
            <p:ph type="sldNum" sz="quarter" idx="12"/>
          </p:nvPr>
        </p:nvSpPr>
        <p:spPr/>
        <p:txBody>
          <a:bodyPr/>
          <a:lstStyle/>
          <a:p>
            <a:fld id="{896A96F4-F7AC-9F4B-A215-B44007D9B4DB}" type="slidenum">
              <a:rPr lang="pt-DE" smtClean="0"/>
              <a:t>‹nº›</a:t>
            </a:fld>
            <a:endParaRPr lang="pt-DE"/>
          </a:p>
        </p:txBody>
      </p:sp>
    </p:spTree>
    <p:extLst>
      <p:ext uri="{BB962C8B-B14F-4D97-AF65-F5344CB8AC3E}">
        <p14:creationId xmlns:p14="http://schemas.microsoft.com/office/powerpoint/2010/main" val="4117177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8A6F3D-9399-DA42-9FCB-24A7DD3440F2}"/>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pt-DE"/>
          </a:p>
        </p:txBody>
      </p:sp>
      <p:sp>
        <p:nvSpPr>
          <p:cNvPr id="3" name="Espaço Reservado para Texto 2">
            <a:extLst>
              <a:ext uri="{FF2B5EF4-FFF2-40B4-BE49-F238E27FC236}">
                <a16:creationId xmlns:a16="http://schemas.microsoft.com/office/drawing/2014/main" id="{C2D88C3A-548D-1748-9F97-1C7AF44EC7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D913336F-3565-174A-B15E-FCE066815DFB}"/>
              </a:ext>
            </a:extLst>
          </p:cNvPr>
          <p:cNvSpPr>
            <a:spLocks noGrp="1"/>
          </p:cNvSpPr>
          <p:nvPr>
            <p:ph type="dt" sz="half" idx="10"/>
          </p:nvPr>
        </p:nvSpPr>
        <p:spPr/>
        <p:txBody>
          <a:bodyPr/>
          <a:lstStyle/>
          <a:p>
            <a:fld id="{40508A55-AF9F-2F43-A255-B72D071AF856}" type="datetimeFigureOut">
              <a:rPr lang="pt-DE" smtClean="0"/>
              <a:t>20.10.21</a:t>
            </a:fld>
            <a:endParaRPr lang="pt-DE"/>
          </a:p>
        </p:txBody>
      </p:sp>
      <p:sp>
        <p:nvSpPr>
          <p:cNvPr id="5" name="Espaço Reservado para Rodapé 4">
            <a:extLst>
              <a:ext uri="{FF2B5EF4-FFF2-40B4-BE49-F238E27FC236}">
                <a16:creationId xmlns:a16="http://schemas.microsoft.com/office/drawing/2014/main" id="{1A363790-319D-8C40-B48A-CD11D8327DCC}"/>
              </a:ext>
            </a:extLst>
          </p:cNvPr>
          <p:cNvSpPr>
            <a:spLocks noGrp="1"/>
          </p:cNvSpPr>
          <p:nvPr>
            <p:ph type="ftr" sz="quarter" idx="11"/>
          </p:nvPr>
        </p:nvSpPr>
        <p:spPr/>
        <p:txBody>
          <a:bodyPr/>
          <a:lstStyle/>
          <a:p>
            <a:endParaRPr lang="pt-DE"/>
          </a:p>
        </p:txBody>
      </p:sp>
      <p:sp>
        <p:nvSpPr>
          <p:cNvPr id="6" name="Espaço Reservado para Número de Slide 5">
            <a:extLst>
              <a:ext uri="{FF2B5EF4-FFF2-40B4-BE49-F238E27FC236}">
                <a16:creationId xmlns:a16="http://schemas.microsoft.com/office/drawing/2014/main" id="{63FEC990-75B0-0942-82D7-6A233A68AF0E}"/>
              </a:ext>
            </a:extLst>
          </p:cNvPr>
          <p:cNvSpPr>
            <a:spLocks noGrp="1"/>
          </p:cNvSpPr>
          <p:nvPr>
            <p:ph type="sldNum" sz="quarter" idx="12"/>
          </p:nvPr>
        </p:nvSpPr>
        <p:spPr/>
        <p:txBody>
          <a:bodyPr/>
          <a:lstStyle/>
          <a:p>
            <a:fld id="{896A96F4-F7AC-9F4B-A215-B44007D9B4DB}" type="slidenum">
              <a:rPr lang="pt-DE" smtClean="0"/>
              <a:t>‹nº›</a:t>
            </a:fld>
            <a:endParaRPr lang="pt-DE"/>
          </a:p>
        </p:txBody>
      </p:sp>
    </p:spTree>
    <p:extLst>
      <p:ext uri="{BB962C8B-B14F-4D97-AF65-F5344CB8AC3E}">
        <p14:creationId xmlns:p14="http://schemas.microsoft.com/office/powerpoint/2010/main" val="110998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2B199B-DBFE-214A-82E6-702FD8A1FC8B}"/>
              </a:ext>
            </a:extLst>
          </p:cNvPr>
          <p:cNvSpPr>
            <a:spLocks noGrp="1"/>
          </p:cNvSpPr>
          <p:nvPr>
            <p:ph type="title"/>
          </p:nvPr>
        </p:nvSpPr>
        <p:spPr/>
        <p:txBody>
          <a:bodyPr/>
          <a:lstStyle/>
          <a:p>
            <a:r>
              <a:rPr lang="pt-BR"/>
              <a:t>Clique para editar o título Mestre</a:t>
            </a:r>
            <a:endParaRPr lang="pt-DE"/>
          </a:p>
        </p:txBody>
      </p:sp>
      <p:sp>
        <p:nvSpPr>
          <p:cNvPr id="3" name="Espaço Reservado para Conteúdo 2">
            <a:extLst>
              <a:ext uri="{FF2B5EF4-FFF2-40B4-BE49-F238E27FC236}">
                <a16:creationId xmlns:a16="http://schemas.microsoft.com/office/drawing/2014/main" id="{5CFFA1D2-7DAF-5C45-B485-02D01830C5E2}"/>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DE"/>
          </a:p>
        </p:txBody>
      </p:sp>
      <p:sp>
        <p:nvSpPr>
          <p:cNvPr id="4" name="Espaço Reservado para Conteúdo 3">
            <a:extLst>
              <a:ext uri="{FF2B5EF4-FFF2-40B4-BE49-F238E27FC236}">
                <a16:creationId xmlns:a16="http://schemas.microsoft.com/office/drawing/2014/main" id="{23314922-9439-744F-8455-76004534AE7B}"/>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DE"/>
          </a:p>
        </p:txBody>
      </p:sp>
      <p:sp>
        <p:nvSpPr>
          <p:cNvPr id="5" name="Espaço Reservado para Data 4">
            <a:extLst>
              <a:ext uri="{FF2B5EF4-FFF2-40B4-BE49-F238E27FC236}">
                <a16:creationId xmlns:a16="http://schemas.microsoft.com/office/drawing/2014/main" id="{496C77AB-22C2-6B4C-99BB-022A9E018028}"/>
              </a:ext>
            </a:extLst>
          </p:cNvPr>
          <p:cNvSpPr>
            <a:spLocks noGrp="1"/>
          </p:cNvSpPr>
          <p:nvPr>
            <p:ph type="dt" sz="half" idx="10"/>
          </p:nvPr>
        </p:nvSpPr>
        <p:spPr/>
        <p:txBody>
          <a:bodyPr/>
          <a:lstStyle/>
          <a:p>
            <a:fld id="{40508A55-AF9F-2F43-A255-B72D071AF856}" type="datetimeFigureOut">
              <a:rPr lang="pt-DE" smtClean="0"/>
              <a:t>20.10.21</a:t>
            </a:fld>
            <a:endParaRPr lang="pt-DE"/>
          </a:p>
        </p:txBody>
      </p:sp>
      <p:sp>
        <p:nvSpPr>
          <p:cNvPr id="6" name="Espaço Reservado para Rodapé 5">
            <a:extLst>
              <a:ext uri="{FF2B5EF4-FFF2-40B4-BE49-F238E27FC236}">
                <a16:creationId xmlns:a16="http://schemas.microsoft.com/office/drawing/2014/main" id="{115EF8CE-C92F-7E47-8793-DAA41AC1B073}"/>
              </a:ext>
            </a:extLst>
          </p:cNvPr>
          <p:cNvSpPr>
            <a:spLocks noGrp="1"/>
          </p:cNvSpPr>
          <p:nvPr>
            <p:ph type="ftr" sz="quarter" idx="11"/>
          </p:nvPr>
        </p:nvSpPr>
        <p:spPr/>
        <p:txBody>
          <a:bodyPr/>
          <a:lstStyle/>
          <a:p>
            <a:endParaRPr lang="pt-DE"/>
          </a:p>
        </p:txBody>
      </p:sp>
      <p:sp>
        <p:nvSpPr>
          <p:cNvPr id="7" name="Espaço Reservado para Número de Slide 6">
            <a:extLst>
              <a:ext uri="{FF2B5EF4-FFF2-40B4-BE49-F238E27FC236}">
                <a16:creationId xmlns:a16="http://schemas.microsoft.com/office/drawing/2014/main" id="{CEF8FBD3-3C22-AB4B-8FC6-73053790939E}"/>
              </a:ext>
            </a:extLst>
          </p:cNvPr>
          <p:cNvSpPr>
            <a:spLocks noGrp="1"/>
          </p:cNvSpPr>
          <p:nvPr>
            <p:ph type="sldNum" sz="quarter" idx="12"/>
          </p:nvPr>
        </p:nvSpPr>
        <p:spPr/>
        <p:txBody>
          <a:bodyPr/>
          <a:lstStyle/>
          <a:p>
            <a:fld id="{896A96F4-F7AC-9F4B-A215-B44007D9B4DB}" type="slidenum">
              <a:rPr lang="pt-DE" smtClean="0"/>
              <a:t>‹nº›</a:t>
            </a:fld>
            <a:endParaRPr lang="pt-DE"/>
          </a:p>
        </p:txBody>
      </p:sp>
    </p:spTree>
    <p:extLst>
      <p:ext uri="{BB962C8B-B14F-4D97-AF65-F5344CB8AC3E}">
        <p14:creationId xmlns:p14="http://schemas.microsoft.com/office/powerpoint/2010/main" val="765900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427CAA-6A35-5946-BC47-83A48CDAA98A}"/>
              </a:ext>
            </a:extLst>
          </p:cNvPr>
          <p:cNvSpPr>
            <a:spLocks noGrp="1"/>
          </p:cNvSpPr>
          <p:nvPr>
            <p:ph type="title"/>
          </p:nvPr>
        </p:nvSpPr>
        <p:spPr>
          <a:xfrm>
            <a:off x="839788" y="365125"/>
            <a:ext cx="10515600" cy="1325563"/>
          </a:xfrm>
        </p:spPr>
        <p:txBody>
          <a:bodyPr/>
          <a:lstStyle/>
          <a:p>
            <a:r>
              <a:rPr lang="pt-BR"/>
              <a:t>Clique para editar o título Mestre</a:t>
            </a:r>
            <a:endParaRPr lang="pt-DE"/>
          </a:p>
        </p:txBody>
      </p:sp>
      <p:sp>
        <p:nvSpPr>
          <p:cNvPr id="3" name="Espaço Reservado para Texto 2">
            <a:extLst>
              <a:ext uri="{FF2B5EF4-FFF2-40B4-BE49-F238E27FC236}">
                <a16:creationId xmlns:a16="http://schemas.microsoft.com/office/drawing/2014/main" id="{EFDD31C2-7690-D242-9272-C3FB8D57B39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83E4E2C6-68A5-FE44-A6D5-09666C5779AC}"/>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DE"/>
          </a:p>
        </p:txBody>
      </p:sp>
      <p:sp>
        <p:nvSpPr>
          <p:cNvPr id="5" name="Espaço Reservado para Texto 4">
            <a:extLst>
              <a:ext uri="{FF2B5EF4-FFF2-40B4-BE49-F238E27FC236}">
                <a16:creationId xmlns:a16="http://schemas.microsoft.com/office/drawing/2014/main" id="{B4EA9F9E-4242-8548-BCF7-453513FE57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000D2450-989E-A74E-B8AF-99C09A2206CB}"/>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DE"/>
          </a:p>
        </p:txBody>
      </p:sp>
      <p:sp>
        <p:nvSpPr>
          <p:cNvPr id="7" name="Espaço Reservado para Data 6">
            <a:extLst>
              <a:ext uri="{FF2B5EF4-FFF2-40B4-BE49-F238E27FC236}">
                <a16:creationId xmlns:a16="http://schemas.microsoft.com/office/drawing/2014/main" id="{0DBF07C9-E60E-EA43-B2F0-A094DB064366}"/>
              </a:ext>
            </a:extLst>
          </p:cNvPr>
          <p:cNvSpPr>
            <a:spLocks noGrp="1"/>
          </p:cNvSpPr>
          <p:nvPr>
            <p:ph type="dt" sz="half" idx="10"/>
          </p:nvPr>
        </p:nvSpPr>
        <p:spPr/>
        <p:txBody>
          <a:bodyPr/>
          <a:lstStyle/>
          <a:p>
            <a:fld id="{40508A55-AF9F-2F43-A255-B72D071AF856}" type="datetimeFigureOut">
              <a:rPr lang="pt-DE" smtClean="0"/>
              <a:t>20.10.21</a:t>
            </a:fld>
            <a:endParaRPr lang="pt-DE"/>
          </a:p>
        </p:txBody>
      </p:sp>
      <p:sp>
        <p:nvSpPr>
          <p:cNvPr id="8" name="Espaço Reservado para Rodapé 7">
            <a:extLst>
              <a:ext uri="{FF2B5EF4-FFF2-40B4-BE49-F238E27FC236}">
                <a16:creationId xmlns:a16="http://schemas.microsoft.com/office/drawing/2014/main" id="{FD97392D-A8FD-8240-8676-B32BA0D92003}"/>
              </a:ext>
            </a:extLst>
          </p:cNvPr>
          <p:cNvSpPr>
            <a:spLocks noGrp="1"/>
          </p:cNvSpPr>
          <p:nvPr>
            <p:ph type="ftr" sz="quarter" idx="11"/>
          </p:nvPr>
        </p:nvSpPr>
        <p:spPr/>
        <p:txBody>
          <a:bodyPr/>
          <a:lstStyle/>
          <a:p>
            <a:endParaRPr lang="pt-DE"/>
          </a:p>
        </p:txBody>
      </p:sp>
      <p:sp>
        <p:nvSpPr>
          <p:cNvPr id="9" name="Espaço Reservado para Número de Slide 8">
            <a:extLst>
              <a:ext uri="{FF2B5EF4-FFF2-40B4-BE49-F238E27FC236}">
                <a16:creationId xmlns:a16="http://schemas.microsoft.com/office/drawing/2014/main" id="{85FF0D99-6B33-F44F-8C9C-6FD39897DFE3}"/>
              </a:ext>
            </a:extLst>
          </p:cNvPr>
          <p:cNvSpPr>
            <a:spLocks noGrp="1"/>
          </p:cNvSpPr>
          <p:nvPr>
            <p:ph type="sldNum" sz="quarter" idx="12"/>
          </p:nvPr>
        </p:nvSpPr>
        <p:spPr/>
        <p:txBody>
          <a:bodyPr/>
          <a:lstStyle/>
          <a:p>
            <a:fld id="{896A96F4-F7AC-9F4B-A215-B44007D9B4DB}" type="slidenum">
              <a:rPr lang="pt-DE" smtClean="0"/>
              <a:t>‹nº›</a:t>
            </a:fld>
            <a:endParaRPr lang="pt-DE"/>
          </a:p>
        </p:txBody>
      </p:sp>
    </p:spTree>
    <p:extLst>
      <p:ext uri="{BB962C8B-B14F-4D97-AF65-F5344CB8AC3E}">
        <p14:creationId xmlns:p14="http://schemas.microsoft.com/office/powerpoint/2010/main" val="374106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031AF-7CE0-AC47-A0B4-3902B8E81E83}"/>
              </a:ext>
            </a:extLst>
          </p:cNvPr>
          <p:cNvSpPr>
            <a:spLocks noGrp="1"/>
          </p:cNvSpPr>
          <p:nvPr>
            <p:ph type="title"/>
          </p:nvPr>
        </p:nvSpPr>
        <p:spPr/>
        <p:txBody>
          <a:bodyPr/>
          <a:lstStyle/>
          <a:p>
            <a:r>
              <a:rPr lang="pt-BR"/>
              <a:t>Clique para editar o título Mestre</a:t>
            </a:r>
            <a:endParaRPr lang="pt-DE"/>
          </a:p>
        </p:txBody>
      </p:sp>
      <p:sp>
        <p:nvSpPr>
          <p:cNvPr id="3" name="Espaço Reservado para Data 2">
            <a:extLst>
              <a:ext uri="{FF2B5EF4-FFF2-40B4-BE49-F238E27FC236}">
                <a16:creationId xmlns:a16="http://schemas.microsoft.com/office/drawing/2014/main" id="{F7544208-B9D3-354F-8931-980A99FFE7DF}"/>
              </a:ext>
            </a:extLst>
          </p:cNvPr>
          <p:cNvSpPr>
            <a:spLocks noGrp="1"/>
          </p:cNvSpPr>
          <p:nvPr>
            <p:ph type="dt" sz="half" idx="10"/>
          </p:nvPr>
        </p:nvSpPr>
        <p:spPr/>
        <p:txBody>
          <a:bodyPr/>
          <a:lstStyle/>
          <a:p>
            <a:fld id="{40508A55-AF9F-2F43-A255-B72D071AF856}" type="datetimeFigureOut">
              <a:rPr lang="pt-DE" smtClean="0"/>
              <a:t>20.10.21</a:t>
            </a:fld>
            <a:endParaRPr lang="pt-DE"/>
          </a:p>
        </p:txBody>
      </p:sp>
      <p:sp>
        <p:nvSpPr>
          <p:cNvPr id="4" name="Espaço Reservado para Rodapé 3">
            <a:extLst>
              <a:ext uri="{FF2B5EF4-FFF2-40B4-BE49-F238E27FC236}">
                <a16:creationId xmlns:a16="http://schemas.microsoft.com/office/drawing/2014/main" id="{AD2B0D88-BA4A-9F42-9336-B1697BFDE77A}"/>
              </a:ext>
            </a:extLst>
          </p:cNvPr>
          <p:cNvSpPr>
            <a:spLocks noGrp="1"/>
          </p:cNvSpPr>
          <p:nvPr>
            <p:ph type="ftr" sz="quarter" idx="11"/>
          </p:nvPr>
        </p:nvSpPr>
        <p:spPr/>
        <p:txBody>
          <a:bodyPr/>
          <a:lstStyle/>
          <a:p>
            <a:endParaRPr lang="pt-DE"/>
          </a:p>
        </p:txBody>
      </p:sp>
      <p:sp>
        <p:nvSpPr>
          <p:cNvPr id="5" name="Espaço Reservado para Número de Slide 4">
            <a:extLst>
              <a:ext uri="{FF2B5EF4-FFF2-40B4-BE49-F238E27FC236}">
                <a16:creationId xmlns:a16="http://schemas.microsoft.com/office/drawing/2014/main" id="{13C491B6-7E87-0D47-B034-A4156363B2AA}"/>
              </a:ext>
            </a:extLst>
          </p:cNvPr>
          <p:cNvSpPr>
            <a:spLocks noGrp="1"/>
          </p:cNvSpPr>
          <p:nvPr>
            <p:ph type="sldNum" sz="quarter" idx="12"/>
          </p:nvPr>
        </p:nvSpPr>
        <p:spPr/>
        <p:txBody>
          <a:bodyPr/>
          <a:lstStyle/>
          <a:p>
            <a:fld id="{896A96F4-F7AC-9F4B-A215-B44007D9B4DB}" type="slidenum">
              <a:rPr lang="pt-DE" smtClean="0"/>
              <a:t>‹nº›</a:t>
            </a:fld>
            <a:endParaRPr lang="pt-DE"/>
          </a:p>
        </p:txBody>
      </p:sp>
    </p:spTree>
    <p:extLst>
      <p:ext uri="{BB962C8B-B14F-4D97-AF65-F5344CB8AC3E}">
        <p14:creationId xmlns:p14="http://schemas.microsoft.com/office/powerpoint/2010/main" val="4111716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BDFAF212-7BB0-B542-95E3-A56E111BCC6D}"/>
              </a:ext>
            </a:extLst>
          </p:cNvPr>
          <p:cNvSpPr>
            <a:spLocks noGrp="1"/>
          </p:cNvSpPr>
          <p:nvPr>
            <p:ph type="dt" sz="half" idx="10"/>
          </p:nvPr>
        </p:nvSpPr>
        <p:spPr/>
        <p:txBody>
          <a:bodyPr/>
          <a:lstStyle/>
          <a:p>
            <a:fld id="{40508A55-AF9F-2F43-A255-B72D071AF856}" type="datetimeFigureOut">
              <a:rPr lang="pt-DE" smtClean="0"/>
              <a:t>20.10.21</a:t>
            </a:fld>
            <a:endParaRPr lang="pt-DE"/>
          </a:p>
        </p:txBody>
      </p:sp>
      <p:sp>
        <p:nvSpPr>
          <p:cNvPr id="3" name="Espaço Reservado para Rodapé 2">
            <a:extLst>
              <a:ext uri="{FF2B5EF4-FFF2-40B4-BE49-F238E27FC236}">
                <a16:creationId xmlns:a16="http://schemas.microsoft.com/office/drawing/2014/main" id="{9A7C32B9-A41B-A949-8162-5D1B8981690C}"/>
              </a:ext>
            </a:extLst>
          </p:cNvPr>
          <p:cNvSpPr>
            <a:spLocks noGrp="1"/>
          </p:cNvSpPr>
          <p:nvPr>
            <p:ph type="ftr" sz="quarter" idx="11"/>
          </p:nvPr>
        </p:nvSpPr>
        <p:spPr/>
        <p:txBody>
          <a:bodyPr/>
          <a:lstStyle/>
          <a:p>
            <a:endParaRPr lang="pt-DE"/>
          </a:p>
        </p:txBody>
      </p:sp>
      <p:sp>
        <p:nvSpPr>
          <p:cNvPr id="4" name="Espaço Reservado para Número de Slide 3">
            <a:extLst>
              <a:ext uri="{FF2B5EF4-FFF2-40B4-BE49-F238E27FC236}">
                <a16:creationId xmlns:a16="http://schemas.microsoft.com/office/drawing/2014/main" id="{04D53821-277E-8B44-8E1C-8BC51B2D408C}"/>
              </a:ext>
            </a:extLst>
          </p:cNvPr>
          <p:cNvSpPr>
            <a:spLocks noGrp="1"/>
          </p:cNvSpPr>
          <p:nvPr>
            <p:ph type="sldNum" sz="quarter" idx="12"/>
          </p:nvPr>
        </p:nvSpPr>
        <p:spPr/>
        <p:txBody>
          <a:bodyPr/>
          <a:lstStyle/>
          <a:p>
            <a:fld id="{896A96F4-F7AC-9F4B-A215-B44007D9B4DB}" type="slidenum">
              <a:rPr lang="pt-DE" smtClean="0"/>
              <a:t>‹nº›</a:t>
            </a:fld>
            <a:endParaRPr lang="pt-DE"/>
          </a:p>
        </p:txBody>
      </p:sp>
    </p:spTree>
    <p:extLst>
      <p:ext uri="{BB962C8B-B14F-4D97-AF65-F5344CB8AC3E}">
        <p14:creationId xmlns:p14="http://schemas.microsoft.com/office/powerpoint/2010/main" val="1485920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BE1827-EE84-F14E-9F2E-89FDBBC35877}"/>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pt-DE"/>
          </a:p>
        </p:txBody>
      </p:sp>
      <p:sp>
        <p:nvSpPr>
          <p:cNvPr id="3" name="Espaço Reservado para Conteúdo 2">
            <a:extLst>
              <a:ext uri="{FF2B5EF4-FFF2-40B4-BE49-F238E27FC236}">
                <a16:creationId xmlns:a16="http://schemas.microsoft.com/office/drawing/2014/main" id="{48871552-4C90-C44D-9D09-8186EB3AA2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DE"/>
          </a:p>
        </p:txBody>
      </p:sp>
      <p:sp>
        <p:nvSpPr>
          <p:cNvPr id="4" name="Espaço Reservado para Texto 3">
            <a:extLst>
              <a:ext uri="{FF2B5EF4-FFF2-40B4-BE49-F238E27FC236}">
                <a16:creationId xmlns:a16="http://schemas.microsoft.com/office/drawing/2014/main" id="{A4E4E376-A4D1-A44B-A4CA-1A441AE1FB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13074FB6-9970-3843-B80A-5586E55BC756}"/>
              </a:ext>
            </a:extLst>
          </p:cNvPr>
          <p:cNvSpPr>
            <a:spLocks noGrp="1"/>
          </p:cNvSpPr>
          <p:nvPr>
            <p:ph type="dt" sz="half" idx="10"/>
          </p:nvPr>
        </p:nvSpPr>
        <p:spPr/>
        <p:txBody>
          <a:bodyPr/>
          <a:lstStyle/>
          <a:p>
            <a:fld id="{40508A55-AF9F-2F43-A255-B72D071AF856}" type="datetimeFigureOut">
              <a:rPr lang="pt-DE" smtClean="0"/>
              <a:t>20.10.21</a:t>
            </a:fld>
            <a:endParaRPr lang="pt-DE"/>
          </a:p>
        </p:txBody>
      </p:sp>
      <p:sp>
        <p:nvSpPr>
          <p:cNvPr id="6" name="Espaço Reservado para Rodapé 5">
            <a:extLst>
              <a:ext uri="{FF2B5EF4-FFF2-40B4-BE49-F238E27FC236}">
                <a16:creationId xmlns:a16="http://schemas.microsoft.com/office/drawing/2014/main" id="{746AA0AF-81C7-BA45-9335-E3D0CC0175FB}"/>
              </a:ext>
            </a:extLst>
          </p:cNvPr>
          <p:cNvSpPr>
            <a:spLocks noGrp="1"/>
          </p:cNvSpPr>
          <p:nvPr>
            <p:ph type="ftr" sz="quarter" idx="11"/>
          </p:nvPr>
        </p:nvSpPr>
        <p:spPr/>
        <p:txBody>
          <a:bodyPr/>
          <a:lstStyle/>
          <a:p>
            <a:endParaRPr lang="pt-DE"/>
          </a:p>
        </p:txBody>
      </p:sp>
      <p:sp>
        <p:nvSpPr>
          <p:cNvPr id="7" name="Espaço Reservado para Número de Slide 6">
            <a:extLst>
              <a:ext uri="{FF2B5EF4-FFF2-40B4-BE49-F238E27FC236}">
                <a16:creationId xmlns:a16="http://schemas.microsoft.com/office/drawing/2014/main" id="{4A54B2A7-35FD-F142-8A49-B8C9C0E72AEA}"/>
              </a:ext>
            </a:extLst>
          </p:cNvPr>
          <p:cNvSpPr>
            <a:spLocks noGrp="1"/>
          </p:cNvSpPr>
          <p:nvPr>
            <p:ph type="sldNum" sz="quarter" idx="12"/>
          </p:nvPr>
        </p:nvSpPr>
        <p:spPr/>
        <p:txBody>
          <a:bodyPr/>
          <a:lstStyle/>
          <a:p>
            <a:fld id="{896A96F4-F7AC-9F4B-A215-B44007D9B4DB}" type="slidenum">
              <a:rPr lang="pt-DE" smtClean="0"/>
              <a:t>‹nº›</a:t>
            </a:fld>
            <a:endParaRPr lang="pt-DE"/>
          </a:p>
        </p:txBody>
      </p:sp>
    </p:spTree>
    <p:extLst>
      <p:ext uri="{BB962C8B-B14F-4D97-AF65-F5344CB8AC3E}">
        <p14:creationId xmlns:p14="http://schemas.microsoft.com/office/powerpoint/2010/main" val="42293959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F02EC8-5CED-C147-AE4C-5EC4A9E66AD8}"/>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pt-DE"/>
          </a:p>
        </p:txBody>
      </p:sp>
      <p:sp>
        <p:nvSpPr>
          <p:cNvPr id="3" name="Espaço Reservado para Imagem 2">
            <a:extLst>
              <a:ext uri="{FF2B5EF4-FFF2-40B4-BE49-F238E27FC236}">
                <a16:creationId xmlns:a16="http://schemas.microsoft.com/office/drawing/2014/main" id="{D08CB1B7-1264-1A45-8941-944AD2822F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DE"/>
          </a:p>
        </p:txBody>
      </p:sp>
      <p:sp>
        <p:nvSpPr>
          <p:cNvPr id="4" name="Espaço Reservado para Texto 3">
            <a:extLst>
              <a:ext uri="{FF2B5EF4-FFF2-40B4-BE49-F238E27FC236}">
                <a16:creationId xmlns:a16="http://schemas.microsoft.com/office/drawing/2014/main" id="{C1D93ABE-AC62-554C-A533-4367FF4DC1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2F25086C-200E-FC4E-8FDA-E1C6985856AE}"/>
              </a:ext>
            </a:extLst>
          </p:cNvPr>
          <p:cNvSpPr>
            <a:spLocks noGrp="1"/>
          </p:cNvSpPr>
          <p:nvPr>
            <p:ph type="dt" sz="half" idx="10"/>
          </p:nvPr>
        </p:nvSpPr>
        <p:spPr/>
        <p:txBody>
          <a:bodyPr/>
          <a:lstStyle/>
          <a:p>
            <a:fld id="{40508A55-AF9F-2F43-A255-B72D071AF856}" type="datetimeFigureOut">
              <a:rPr lang="pt-DE" smtClean="0"/>
              <a:t>20.10.21</a:t>
            </a:fld>
            <a:endParaRPr lang="pt-DE"/>
          </a:p>
        </p:txBody>
      </p:sp>
      <p:sp>
        <p:nvSpPr>
          <p:cNvPr id="6" name="Espaço Reservado para Rodapé 5">
            <a:extLst>
              <a:ext uri="{FF2B5EF4-FFF2-40B4-BE49-F238E27FC236}">
                <a16:creationId xmlns:a16="http://schemas.microsoft.com/office/drawing/2014/main" id="{508C55D6-AF18-1E41-907C-7367E0770EC4}"/>
              </a:ext>
            </a:extLst>
          </p:cNvPr>
          <p:cNvSpPr>
            <a:spLocks noGrp="1"/>
          </p:cNvSpPr>
          <p:nvPr>
            <p:ph type="ftr" sz="quarter" idx="11"/>
          </p:nvPr>
        </p:nvSpPr>
        <p:spPr/>
        <p:txBody>
          <a:bodyPr/>
          <a:lstStyle/>
          <a:p>
            <a:endParaRPr lang="pt-DE"/>
          </a:p>
        </p:txBody>
      </p:sp>
      <p:sp>
        <p:nvSpPr>
          <p:cNvPr id="7" name="Espaço Reservado para Número de Slide 6">
            <a:extLst>
              <a:ext uri="{FF2B5EF4-FFF2-40B4-BE49-F238E27FC236}">
                <a16:creationId xmlns:a16="http://schemas.microsoft.com/office/drawing/2014/main" id="{A8CDA80C-8581-4549-B1C9-FAE703B0A3A4}"/>
              </a:ext>
            </a:extLst>
          </p:cNvPr>
          <p:cNvSpPr>
            <a:spLocks noGrp="1"/>
          </p:cNvSpPr>
          <p:nvPr>
            <p:ph type="sldNum" sz="quarter" idx="12"/>
          </p:nvPr>
        </p:nvSpPr>
        <p:spPr/>
        <p:txBody>
          <a:bodyPr/>
          <a:lstStyle/>
          <a:p>
            <a:fld id="{896A96F4-F7AC-9F4B-A215-B44007D9B4DB}" type="slidenum">
              <a:rPr lang="pt-DE" smtClean="0"/>
              <a:t>‹nº›</a:t>
            </a:fld>
            <a:endParaRPr lang="pt-DE"/>
          </a:p>
        </p:txBody>
      </p:sp>
    </p:spTree>
    <p:extLst>
      <p:ext uri="{BB962C8B-B14F-4D97-AF65-F5344CB8AC3E}">
        <p14:creationId xmlns:p14="http://schemas.microsoft.com/office/powerpoint/2010/main" val="1542299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065A919C-692B-6745-953B-31AA6448E5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endParaRPr lang="pt-DE"/>
          </a:p>
        </p:txBody>
      </p:sp>
      <p:sp>
        <p:nvSpPr>
          <p:cNvPr id="3" name="Espaço Reservado para Texto 2">
            <a:extLst>
              <a:ext uri="{FF2B5EF4-FFF2-40B4-BE49-F238E27FC236}">
                <a16:creationId xmlns:a16="http://schemas.microsoft.com/office/drawing/2014/main" id="{59935ABA-F4F3-5B44-AD88-BD66CBB6B9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DE"/>
          </a:p>
        </p:txBody>
      </p:sp>
      <p:sp>
        <p:nvSpPr>
          <p:cNvPr id="4" name="Espaço Reservado para Data 3">
            <a:extLst>
              <a:ext uri="{FF2B5EF4-FFF2-40B4-BE49-F238E27FC236}">
                <a16:creationId xmlns:a16="http://schemas.microsoft.com/office/drawing/2014/main" id="{56B8DC8C-C98C-F54D-A3B4-05759F39E0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508A55-AF9F-2F43-A255-B72D071AF856}" type="datetimeFigureOut">
              <a:rPr lang="pt-DE" smtClean="0"/>
              <a:t>20.10.21</a:t>
            </a:fld>
            <a:endParaRPr lang="pt-DE"/>
          </a:p>
        </p:txBody>
      </p:sp>
      <p:sp>
        <p:nvSpPr>
          <p:cNvPr id="5" name="Espaço Reservado para Rodapé 4">
            <a:extLst>
              <a:ext uri="{FF2B5EF4-FFF2-40B4-BE49-F238E27FC236}">
                <a16:creationId xmlns:a16="http://schemas.microsoft.com/office/drawing/2014/main" id="{1597174D-D866-754B-BE18-3F5FE02AD9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DE"/>
          </a:p>
        </p:txBody>
      </p:sp>
      <p:sp>
        <p:nvSpPr>
          <p:cNvPr id="6" name="Espaço Reservado para Número de Slide 5">
            <a:extLst>
              <a:ext uri="{FF2B5EF4-FFF2-40B4-BE49-F238E27FC236}">
                <a16:creationId xmlns:a16="http://schemas.microsoft.com/office/drawing/2014/main" id="{74C6BB59-7C70-FB45-9652-BDEE22677D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6A96F4-F7AC-9F4B-A215-B44007D9B4DB}" type="slidenum">
              <a:rPr lang="pt-DE" smtClean="0"/>
              <a:t>‹nº›</a:t>
            </a:fld>
            <a:endParaRPr lang="pt-DE"/>
          </a:p>
        </p:txBody>
      </p:sp>
    </p:spTree>
    <p:extLst>
      <p:ext uri="{BB962C8B-B14F-4D97-AF65-F5344CB8AC3E}">
        <p14:creationId xmlns:p14="http://schemas.microsoft.com/office/powerpoint/2010/main" val="16313804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8.tiff"/><Relationship Id="rId5" Type="http://schemas.openxmlformats.org/officeDocument/2006/relationships/image" Target="../media/image17.tiff"/><Relationship Id="rId4" Type="http://schemas.openxmlformats.org/officeDocument/2006/relationships/image" Target="../media/image15.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1.tiff"/><Relationship Id="rId4" Type="http://schemas.openxmlformats.org/officeDocument/2006/relationships/image" Target="../media/image20.tiff"/></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Structural_equation_modeling"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dx.doi.org/10.1037/met0000224"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sv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svg"/><Relationship Id="rId4" Type="http://schemas.openxmlformats.org/officeDocument/2006/relationships/image" Target="../media/image2.svg"/><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5E63AD9-4D56-F449-98BA-373FB2DECBB8}"/>
              </a:ext>
            </a:extLst>
          </p:cNvPr>
          <p:cNvSpPr>
            <a:spLocks noGrp="1"/>
          </p:cNvSpPr>
          <p:nvPr>
            <p:ph type="ctrTitle"/>
          </p:nvPr>
        </p:nvSpPr>
        <p:spPr>
          <a:xfrm>
            <a:off x="838200" y="451381"/>
            <a:ext cx="10512552" cy="4066540"/>
          </a:xfrm>
        </p:spPr>
        <p:txBody>
          <a:bodyPr anchor="b">
            <a:normAutofit/>
          </a:bodyPr>
          <a:lstStyle/>
          <a:p>
            <a:pPr algn="l"/>
            <a:br>
              <a:rPr lang="pt-DE" sz="6600" dirty="0"/>
            </a:br>
            <a:r>
              <a:rPr lang="pt-DE" sz="6600" dirty="0"/>
              <a:t>SEM</a:t>
            </a:r>
            <a:br>
              <a:rPr lang="pt-DE" sz="6600" dirty="0"/>
            </a:br>
            <a:r>
              <a:rPr lang="pt-DE" sz="6600" dirty="0"/>
              <a:t>structural equation model</a:t>
            </a:r>
          </a:p>
        </p:txBody>
      </p:sp>
      <p:sp>
        <p:nvSpPr>
          <p:cNvPr id="3" name="Subtítulo 2">
            <a:extLst>
              <a:ext uri="{FF2B5EF4-FFF2-40B4-BE49-F238E27FC236}">
                <a16:creationId xmlns:a16="http://schemas.microsoft.com/office/drawing/2014/main" id="{A87B15D6-095E-1744-9B02-31EE917DE7D8}"/>
              </a:ext>
            </a:extLst>
          </p:cNvPr>
          <p:cNvSpPr>
            <a:spLocks noGrp="1"/>
          </p:cNvSpPr>
          <p:nvPr>
            <p:ph type="subTitle" idx="1"/>
          </p:nvPr>
        </p:nvSpPr>
        <p:spPr>
          <a:xfrm>
            <a:off x="838199" y="4983276"/>
            <a:ext cx="10512552" cy="1126680"/>
          </a:xfrm>
        </p:spPr>
        <p:txBody>
          <a:bodyPr>
            <a:normAutofit/>
          </a:bodyPr>
          <a:lstStyle/>
          <a:p>
            <a:pPr algn="r"/>
            <a:r>
              <a:rPr lang="pt-DE" sz="1700" dirty="0"/>
              <a:t>Samuel Carleial</a:t>
            </a:r>
          </a:p>
          <a:p>
            <a:pPr algn="r"/>
            <a:r>
              <a:rPr lang="pt-BR" sz="1700" dirty="0"/>
              <a:t>L</a:t>
            </a:r>
            <a:r>
              <a:rPr lang="pt-DE" sz="1700" dirty="0"/>
              <a:t>ab meeting (AG Hoeffler)</a:t>
            </a:r>
          </a:p>
          <a:p>
            <a:pPr algn="r"/>
            <a:r>
              <a:rPr lang="pt-DE" sz="1700" dirty="0"/>
              <a:t>20.10.2021</a:t>
            </a:r>
          </a:p>
        </p:txBody>
      </p:sp>
      <p:sp>
        <p:nvSpPr>
          <p:cNvPr id="10"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55294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53B090-473C-E746-BBB9-5CECBE30F7B7}"/>
              </a:ext>
            </a:extLst>
          </p:cNvPr>
          <p:cNvSpPr>
            <a:spLocks noGrp="1"/>
          </p:cNvSpPr>
          <p:nvPr>
            <p:ph type="title"/>
          </p:nvPr>
        </p:nvSpPr>
        <p:spPr>
          <a:xfrm>
            <a:off x="838200" y="365125"/>
            <a:ext cx="10515600" cy="1325563"/>
          </a:xfrm>
        </p:spPr>
        <p:txBody>
          <a:bodyPr>
            <a:normAutofit/>
          </a:bodyPr>
          <a:lstStyle/>
          <a:p>
            <a:r>
              <a:rPr lang="pt-DE" sz="4200" b="1" dirty="0"/>
              <a:t>What is SEM for?</a:t>
            </a:r>
            <a:br>
              <a:rPr lang="pt-DE" sz="4200" b="1" dirty="0"/>
            </a:br>
            <a:r>
              <a:rPr lang="pt-DE" sz="4200" dirty="0">
                <a:solidFill>
                  <a:schemeClr val="bg1">
                    <a:lumMod val="50000"/>
                  </a:schemeClr>
                </a:solidFill>
              </a:rPr>
              <a:t>An example of path analysis w/ latent variables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D4566221-EE18-B14E-A902-3FDBF1F5BC7F}"/>
              </a:ext>
            </a:extLst>
          </p:cNvPr>
          <p:cNvSpPr>
            <a:spLocks noGrp="1"/>
          </p:cNvSpPr>
          <p:nvPr>
            <p:ph idx="1"/>
          </p:nvPr>
        </p:nvSpPr>
        <p:spPr>
          <a:xfrm>
            <a:off x="838200" y="1929384"/>
            <a:ext cx="10515600" cy="4251960"/>
          </a:xfrm>
        </p:spPr>
        <p:txBody>
          <a:bodyPr>
            <a:normAutofit/>
          </a:bodyPr>
          <a:lstStyle/>
          <a:p>
            <a:pPr marL="0" indent="0">
              <a:buNone/>
            </a:pPr>
            <a:r>
              <a:rPr lang="pt-BR" sz="2200" b="1" dirty="0" err="1"/>
              <a:t>Structural</a:t>
            </a:r>
            <a:r>
              <a:rPr lang="pt-BR" sz="2200" b="1" dirty="0"/>
              <a:t> </a:t>
            </a:r>
            <a:r>
              <a:rPr lang="pt-BR" sz="2200" b="1" dirty="0" err="1"/>
              <a:t>Equations</a:t>
            </a:r>
            <a:r>
              <a:rPr lang="pt-BR" sz="2200" b="1" dirty="0"/>
              <a:t> </a:t>
            </a:r>
            <a:r>
              <a:rPr lang="pt-BR" sz="2200" b="1" dirty="0" err="1"/>
              <a:t>with</a:t>
            </a:r>
            <a:r>
              <a:rPr lang="pt-BR" sz="2200" b="1" dirty="0"/>
              <a:t> </a:t>
            </a:r>
            <a:r>
              <a:rPr lang="pt-BR" sz="2200" b="1" dirty="0" err="1"/>
              <a:t>Latent</a:t>
            </a:r>
            <a:r>
              <a:rPr lang="pt-BR" sz="2200" b="1" dirty="0"/>
              <a:t> </a:t>
            </a:r>
            <a:r>
              <a:rPr lang="pt-BR" sz="2200" b="1" dirty="0" err="1"/>
              <a:t>Variables</a:t>
            </a:r>
            <a:endParaRPr lang="pt-BR" sz="2200" b="1" dirty="0"/>
          </a:p>
          <a:p>
            <a:pPr marL="0" indent="0">
              <a:buNone/>
            </a:pPr>
            <a:r>
              <a:rPr lang="en-US" sz="2200" dirty="0" err="1"/>
              <a:t>Bollen</a:t>
            </a:r>
            <a:r>
              <a:rPr lang="en-US" sz="2200" dirty="0"/>
              <a:t> (1989)</a:t>
            </a:r>
            <a:r>
              <a:rPr lang="pt-BR" sz="2200" dirty="0"/>
              <a:t>. </a:t>
            </a:r>
            <a:r>
              <a:rPr lang="pt-BR" sz="2200" dirty="0" err="1"/>
              <a:t>Wiley</a:t>
            </a:r>
            <a:r>
              <a:rPr lang="pt-BR" sz="2200" dirty="0"/>
              <a:t> Series in </a:t>
            </a:r>
            <a:r>
              <a:rPr lang="pt-BR" sz="2200" dirty="0" err="1"/>
              <a:t>Probability</a:t>
            </a:r>
            <a:r>
              <a:rPr lang="pt-BR" sz="2200" dirty="0"/>
              <a:t> </a:t>
            </a:r>
          </a:p>
          <a:p>
            <a:pPr marL="0" indent="0">
              <a:buNone/>
            </a:pPr>
            <a:r>
              <a:rPr lang="pt-BR" sz="2200" dirty="0" err="1"/>
              <a:t>and</a:t>
            </a:r>
            <a:r>
              <a:rPr lang="pt-BR" sz="2200" dirty="0"/>
              <a:t> </a:t>
            </a:r>
            <a:r>
              <a:rPr lang="pt-BR" sz="2200" dirty="0" err="1"/>
              <a:t>Mathematical</a:t>
            </a:r>
            <a:r>
              <a:rPr lang="pt-BR" sz="2200" dirty="0"/>
              <a:t> </a:t>
            </a:r>
            <a:r>
              <a:rPr lang="pt-BR" sz="2200" dirty="0" err="1"/>
              <a:t>Statistics</a:t>
            </a:r>
            <a:r>
              <a:rPr lang="pt-BR" sz="2200" dirty="0"/>
              <a:t>. New York: </a:t>
            </a:r>
            <a:r>
              <a:rPr lang="pt-BR" sz="2200" dirty="0" err="1"/>
              <a:t>Wiley</a:t>
            </a:r>
            <a:r>
              <a:rPr lang="pt-BR" sz="2200" dirty="0"/>
              <a:t>.</a:t>
            </a:r>
            <a:endParaRPr lang="en-US" sz="2200" dirty="0"/>
          </a:p>
        </p:txBody>
      </p:sp>
      <p:sp>
        <p:nvSpPr>
          <p:cNvPr id="25" name="CaixaDeTexto 24">
            <a:extLst>
              <a:ext uri="{FF2B5EF4-FFF2-40B4-BE49-F238E27FC236}">
                <a16:creationId xmlns:a16="http://schemas.microsoft.com/office/drawing/2014/main" id="{1EDBF468-5ACA-DD4D-AC2B-49DC9048C59B}"/>
              </a:ext>
            </a:extLst>
          </p:cNvPr>
          <p:cNvSpPr txBox="1"/>
          <p:nvPr/>
        </p:nvSpPr>
        <p:spPr>
          <a:xfrm>
            <a:off x="1305107" y="4377538"/>
            <a:ext cx="3485787" cy="1477328"/>
          </a:xfrm>
          <a:prstGeom prst="rect">
            <a:avLst/>
          </a:prstGeom>
          <a:noFill/>
        </p:spPr>
        <p:txBody>
          <a:bodyPr wrap="square" rtlCol="0">
            <a:spAutoFit/>
          </a:bodyPr>
          <a:lstStyle/>
          <a:p>
            <a:r>
              <a:rPr lang="pt-DE" dirty="0">
                <a:solidFill>
                  <a:schemeClr val="accent2">
                    <a:lumMod val="50000"/>
                  </a:schemeClr>
                </a:solidFill>
              </a:rPr>
              <a:t>Dataset of 75 developing countries </a:t>
            </a:r>
          </a:p>
          <a:p>
            <a:r>
              <a:rPr lang="pt-DE" dirty="0">
                <a:solidFill>
                  <a:schemeClr val="accent2">
                    <a:lumMod val="50000"/>
                  </a:schemeClr>
                </a:solidFill>
              </a:rPr>
              <a:t>with 11 measures of</a:t>
            </a:r>
          </a:p>
          <a:p>
            <a:endParaRPr lang="pt-DE" dirty="0">
              <a:solidFill>
                <a:schemeClr val="accent2">
                  <a:lumMod val="50000"/>
                </a:schemeClr>
              </a:solidFill>
            </a:endParaRPr>
          </a:p>
          <a:p>
            <a:r>
              <a:rPr lang="pt-DE" dirty="0">
                <a:solidFill>
                  <a:schemeClr val="accent2">
                    <a:lumMod val="50000"/>
                  </a:schemeClr>
                </a:solidFill>
              </a:rPr>
              <a:t>Industrialization: i60</a:t>
            </a:r>
            <a:endParaRPr lang="pt-BR" dirty="0">
              <a:solidFill>
                <a:schemeClr val="accent2">
                  <a:lumMod val="50000"/>
                </a:schemeClr>
              </a:solidFill>
            </a:endParaRPr>
          </a:p>
          <a:p>
            <a:r>
              <a:rPr lang="pt-BR" dirty="0" err="1">
                <a:solidFill>
                  <a:schemeClr val="accent2">
                    <a:lumMod val="50000"/>
                  </a:schemeClr>
                </a:solidFill>
              </a:rPr>
              <a:t>D</a:t>
            </a:r>
            <a:r>
              <a:rPr lang="pt-DE" dirty="0">
                <a:solidFill>
                  <a:schemeClr val="accent2">
                    <a:lumMod val="50000"/>
                  </a:schemeClr>
                </a:solidFill>
              </a:rPr>
              <a:t>emocracy: d60; d65</a:t>
            </a:r>
          </a:p>
        </p:txBody>
      </p:sp>
      <p:pic>
        <p:nvPicPr>
          <p:cNvPr id="14" name="Imagem 13">
            <a:extLst>
              <a:ext uri="{FF2B5EF4-FFF2-40B4-BE49-F238E27FC236}">
                <a16:creationId xmlns:a16="http://schemas.microsoft.com/office/drawing/2014/main" id="{6EFC0EDA-68D4-F147-AA71-EC7EFCD4462C}"/>
              </a:ext>
            </a:extLst>
          </p:cNvPr>
          <p:cNvPicPr>
            <a:picLocks noChangeAspect="1"/>
          </p:cNvPicPr>
          <p:nvPr/>
        </p:nvPicPr>
        <p:blipFill>
          <a:blip r:embed="rId3"/>
          <a:stretch>
            <a:fillRect/>
          </a:stretch>
        </p:blipFill>
        <p:spPr>
          <a:xfrm>
            <a:off x="6096000" y="1837545"/>
            <a:ext cx="5462321" cy="4639231"/>
          </a:xfrm>
          <a:prstGeom prst="rect">
            <a:avLst/>
          </a:prstGeom>
        </p:spPr>
      </p:pic>
      <p:sp>
        <p:nvSpPr>
          <p:cNvPr id="11" name="Nuvem 10">
            <a:extLst>
              <a:ext uri="{FF2B5EF4-FFF2-40B4-BE49-F238E27FC236}">
                <a16:creationId xmlns:a16="http://schemas.microsoft.com/office/drawing/2014/main" id="{2D96C54F-3BE6-084F-AAF5-578E650FDF13}"/>
              </a:ext>
            </a:extLst>
          </p:cNvPr>
          <p:cNvSpPr/>
          <p:nvPr/>
        </p:nvSpPr>
        <p:spPr>
          <a:xfrm>
            <a:off x="449704" y="3795722"/>
            <a:ext cx="4542020" cy="2533338"/>
          </a:xfrm>
          <a:prstGeom prst="cloud">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pt-DE"/>
          </a:p>
        </p:txBody>
      </p:sp>
    </p:spTree>
    <p:extLst>
      <p:ext uri="{BB962C8B-B14F-4D97-AF65-F5344CB8AC3E}">
        <p14:creationId xmlns:p14="http://schemas.microsoft.com/office/powerpoint/2010/main" val="2951468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53B090-473C-E746-BBB9-5CECBE30F7B7}"/>
              </a:ext>
            </a:extLst>
          </p:cNvPr>
          <p:cNvSpPr>
            <a:spLocks noGrp="1"/>
          </p:cNvSpPr>
          <p:nvPr>
            <p:ph type="title"/>
          </p:nvPr>
        </p:nvSpPr>
        <p:spPr>
          <a:xfrm>
            <a:off x="838200" y="365125"/>
            <a:ext cx="10515600" cy="1325563"/>
          </a:xfrm>
        </p:spPr>
        <p:txBody>
          <a:bodyPr>
            <a:normAutofit/>
          </a:bodyPr>
          <a:lstStyle/>
          <a:p>
            <a:r>
              <a:rPr lang="pt-DE" sz="4200" dirty="0"/>
              <a:t>Further applications</a:t>
            </a:r>
            <a:endParaRPr lang="pt-DE" sz="4200" dirty="0">
              <a:solidFill>
                <a:schemeClr val="bg1">
                  <a:lumMod val="50000"/>
                </a:schemeClr>
              </a:solidFill>
            </a:endParaRP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D4566221-EE18-B14E-A902-3FDBF1F5BC7F}"/>
              </a:ext>
            </a:extLst>
          </p:cNvPr>
          <p:cNvSpPr>
            <a:spLocks noGrp="1"/>
          </p:cNvSpPr>
          <p:nvPr>
            <p:ph idx="1"/>
          </p:nvPr>
        </p:nvSpPr>
        <p:spPr>
          <a:xfrm>
            <a:off x="838200" y="1929384"/>
            <a:ext cx="10515600" cy="4251960"/>
          </a:xfrm>
        </p:spPr>
        <p:txBody>
          <a:bodyPr>
            <a:normAutofit/>
          </a:bodyPr>
          <a:lstStyle/>
          <a:p>
            <a:r>
              <a:rPr lang="pt-DE" sz="2400" dirty="0"/>
              <a:t>SEM allows for testing mediation, moderation, latent constructs (EFA, CFA), and time series data (latent growth curve model).</a:t>
            </a:r>
            <a:endParaRPr lang="en-US" sz="2200" dirty="0"/>
          </a:p>
        </p:txBody>
      </p:sp>
      <p:grpSp>
        <p:nvGrpSpPr>
          <p:cNvPr id="9" name="Agrupar 8">
            <a:extLst>
              <a:ext uri="{FF2B5EF4-FFF2-40B4-BE49-F238E27FC236}">
                <a16:creationId xmlns:a16="http://schemas.microsoft.com/office/drawing/2014/main" id="{D2A67D11-2700-CD43-AB04-1D6BB0BDBD64}"/>
              </a:ext>
            </a:extLst>
          </p:cNvPr>
          <p:cNvGrpSpPr/>
          <p:nvPr/>
        </p:nvGrpSpPr>
        <p:grpSpPr>
          <a:xfrm>
            <a:off x="593895" y="2875175"/>
            <a:ext cx="5022848" cy="1847654"/>
            <a:chOff x="179109" y="2875175"/>
            <a:chExt cx="5022848" cy="1847654"/>
          </a:xfrm>
        </p:grpSpPr>
        <p:grpSp>
          <p:nvGrpSpPr>
            <p:cNvPr id="12" name="Agrupar 11">
              <a:extLst>
                <a:ext uri="{FF2B5EF4-FFF2-40B4-BE49-F238E27FC236}">
                  <a16:creationId xmlns:a16="http://schemas.microsoft.com/office/drawing/2014/main" id="{5514AFEE-F58A-EB45-BFB8-856574E207F3}"/>
                </a:ext>
              </a:extLst>
            </p:cNvPr>
            <p:cNvGrpSpPr/>
            <p:nvPr/>
          </p:nvGrpSpPr>
          <p:grpSpPr>
            <a:xfrm>
              <a:off x="287216" y="4080188"/>
              <a:ext cx="4778561" cy="492370"/>
              <a:chOff x="2217439" y="5748216"/>
              <a:chExt cx="8353864" cy="492370"/>
            </a:xfrm>
          </p:grpSpPr>
          <p:sp>
            <p:nvSpPr>
              <p:cNvPr id="19" name="Retângulo 18">
                <a:extLst>
                  <a:ext uri="{FF2B5EF4-FFF2-40B4-BE49-F238E27FC236}">
                    <a16:creationId xmlns:a16="http://schemas.microsoft.com/office/drawing/2014/main" id="{A1A078FE-3466-AB40-9BD0-F6F2CF167923}"/>
                  </a:ext>
                </a:extLst>
              </p:cNvPr>
              <p:cNvSpPr/>
              <p:nvPr/>
            </p:nvSpPr>
            <p:spPr>
              <a:xfrm>
                <a:off x="8939451" y="5748216"/>
                <a:ext cx="1631852"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outcome</a:t>
                </a:r>
                <a:r>
                  <a:rPr lang="de-DE" sz="1100" dirty="0"/>
                  <a:t> (y</a:t>
                </a:r>
                <a:r>
                  <a:rPr lang="de-DE" sz="1100" baseline="-25000" dirty="0"/>
                  <a:t>1</a:t>
                </a:r>
                <a:r>
                  <a:rPr lang="de-DE" sz="1100" dirty="0"/>
                  <a:t>)</a:t>
                </a:r>
                <a:endParaRPr lang="pt-DE" sz="1100" dirty="0"/>
              </a:p>
            </p:txBody>
          </p:sp>
          <p:sp>
            <p:nvSpPr>
              <p:cNvPr id="20" name="Retângulo 19">
                <a:extLst>
                  <a:ext uri="{FF2B5EF4-FFF2-40B4-BE49-F238E27FC236}">
                    <a16:creationId xmlns:a16="http://schemas.microsoft.com/office/drawing/2014/main" id="{C874D50C-7A4B-594A-A54C-5666E714F43B}"/>
                  </a:ext>
                </a:extLst>
              </p:cNvPr>
              <p:cNvSpPr/>
              <p:nvPr/>
            </p:nvSpPr>
            <p:spPr>
              <a:xfrm>
                <a:off x="2217439" y="5748216"/>
                <a:ext cx="1631852"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predictor</a:t>
                </a:r>
                <a:r>
                  <a:rPr lang="de-DE" sz="1100" dirty="0"/>
                  <a:t> x</a:t>
                </a:r>
                <a:r>
                  <a:rPr lang="de-DE" sz="1100" baseline="-25000" dirty="0"/>
                  <a:t>1</a:t>
                </a:r>
                <a:endParaRPr lang="pt-DE" sz="1100" dirty="0"/>
              </a:p>
            </p:txBody>
          </p:sp>
          <p:cxnSp>
            <p:nvCxnSpPr>
              <p:cNvPr id="21" name="Conector de Seta Reta 20">
                <a:extLst>
                  <a:ext uri="{FF2B5EF4-FFF2-40B4-BE49-F238E27FC236}">
                    <a16:creationId xmlns:a16="http://schemas.microsoft.com/office/drawing/2014/main" id="{A591E312-0F10-054A-983E-00CB8006A190}"/>
                  </a:ext>
                </a:extLst>
              </p:cNvPr>
              <p:cNvCxnSpPr>
                <a:cxnSpLocks/>
              </p:cNvCxnSpPr>
              <p:nvPr/>
            </p:nvCxnSpPr>
            <p:spPr>
              <a:xfrm>
                <a:off x="3985540" y="5994401"/>
                <a:ext cx="482964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grpSp>
        <p:grpSp>
          <p:nvGrpSpPr>
            <p:cNvPr id="13" name="Agrupar 12">
              <a:extLst>
                <a:ext uri="{FF2B5EF4-FFF2-40B4-BE49-F238E27FC236}">
                  <a16:creationId xmlns:a16="http://schemas.microsoft.com/office/drawing/2014/main" id="{DF058AF4-4904-C34D-8EB1-049F38A6560C}"/>
                </a:ext>
              </a:extLst>
            </p:cNvPr>
            <p:cNvGrpSpPr/>
            <p:nvPr/>
          </p:nvGrpSpPr>
          <p:grpSpPr>
            <a:xfrm>
              <a:off x="1352633" y="3036823"/>
              <a:ext cx="2708614" cy="1200192"/>
              <a:chOff x="3985540" y="4698841"/>
              <a:chExt cx="4735189" cy="1200192"/>
            </a:xfrm>
          </p:grpSpPr>
          <p:sp>
            <p:nvSpPr>
              <p:cNvPr id="16" name="Retângulo 15">
                <a:extLst>
                  <a:ext uri="{FF2B5EF4-FFF2-40B4-BE49-F238E27FC236}">
                    <a16:creationId xmlns:a16="http://schemas.microsoft.com/office/drawing/2014/main" id="{182602CF-53AA-6644-8274-2B3D48CF4593}"/>
                  </a:ext>
                </a:extLst>
              </p:cNvPr>
              <p:cNvSpPr/>
              <p:nvPr/>
            </p:nvSpPr>
            <p:spPr>
              <a:xfrm>
                <a:off x="5498957" y="4698841"/>
                <a:ext cx="1631852"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predictor</a:t>
                </a:r>
                <a:r>
                  <a:rPr lang="de-DE" sz="1100" dirty="0"/>
                  <a:t> x</a:t>
                </a:r>
                <a:r>
                  <a:rPr lang="de-DE" sz="1100" baseline="-25000" dirty="0"/>
                  <a:t>2</a:t>
                </a:r>
                <a:endParaRPr lang="pt-DE" sz="1100" dirty="0"/>
              </a:p>
            </p:txBody>
          </p:sp>
          <p:cxnSp>
            <p:nvCxnSpPr>
              <p:cNvPr id="17" name="Conector de Seta Reta 16">
                <a:extLst>
                  <a:ext uri="{FF2B5EF4-FFF2-40B4-BE49-F238E27FC236}">
                    <a16:creationId xmlns:a16="http://schemas.microsoft.com/office/drawing/2014/main" id="{E898CBB3-1F0D-2443-89D9-744AE2A3B568}"/>
                  </a:ext>
                </a:extLst>
              </p:cNvPr>
              <p:cNvCxnSpPr>
                <a:cxnSpLocks/>
              </p:cNvCxnSpPr>
              <p:nvPr/>
            </p:nvCxnSpPr>
            <p:spPr>
              <a:xfrm>
                <a:off x="7246788" y="5212686"/>
                <a:ext cx="1473941" cy="640768"/>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18" name="Conector de Seta Reta 17">
                <a:extLst>
                  <a:ext uri="{FF2B5EF4-FFF2-40B4-BE49-F238E27FC236}">
                    <a16:creationId xmlns:a16="http://schemas.microsoft.com/office/drawing/2014/main" id="{06990FEB-5395-024D-9295-7328D3C852AE}"/>
                  </a:ext>
                </a:extLst>
              </p:cNvPr>
              <p:cNvCxnSpPr>
                <a:cxnSpLocks/>
              </p:cNvCxnSpPr>
              <p:nvPr/>
            </p:nvCxnSpPr>
            <p:spPr>
              <a:xfrm flipV="1">
                <a:off x="3985540" y="5212686"/>
                <a:ext cx="1406864" cy="686347"/>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grpSp>
        <p:sp>
          <p:nvSpPr>
            <p:cNvPr id="15" name="Retângulo 14">
              <a:extLst>
                <a:ext uri="{FF2B5EF4-FFF2-40B4-BE49-F238E27FC236}">
                  <a16:creationId xmlns:a16="http://schemas.microsoft.com/office/drawing/2014/main" id="{8BBF1B79-F715-A94A-BF2E-F381277F25EA}"/>
                </a:ext>
              </a:extLst>
            </p:cNvPr>
            <p:cNvSpPr/>
            <p:nvPr/>
          </p:nvSpPr>
          <p:spPr>
            <a:xfrm>
              <a:off x="179109" y="2875175"/>
              <a:ext cx="5022848" cy="1847654"/>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pt-DE"/>
            </a:p>
          </p:txBody>
        </p:sp>
      </p:grpSp>
      <p:grpSp>
        <p:nvGrpSpPr>
          <p:cNvPr id="22" name="Agrupar 21">
            <a:extLst>
              <a:ext uri="{FF2B5EF4-FFF2-40B4-BE49-F238E27FC236}">
                <a16:creationId xmlns:a16="http://schemas.microsoft.com/office/drawing/2014/main" id="{7C3FA935-E04E-6749-941A-CAC72BD44C98}"/>
              </a:ext>
            </a:extLst>
          </p:cNvPr>
          <p:cNvGrpSpPr/>
          <p:nvPr/>
        </p:nvGrpSpPr>
        <p:grpSpPr>
          <a:xfrm>
            <a:off x="6443170" y="2875175"/>
            <a:ext cx="5022848" cy="1847654"/>
            <a:chOff x="6028384" y="2875175"/>
            <a:chExt cx="5022848" cy="1847654"/>
          </a:xfrm>
        </p:grpSpPr>
        <p:grpSp>
          <p:nvGrpSpPr>
            <p:cNvPr id="23" name="Agrupar 22">
              <a:extLst>
                <a:ext uri="{FF2B5EF4-FFF2-40B4-BE49-F238E27FC236}">
                  <a16:creationId xmlns:a16="http://schemas.microsoft.com/office/drawing/2014/main" id="{13AF8766-FDAD-E447-80F7-04156E7D39D8}"/>
                </a:ext>
              </a:extLst>
            </p:cNvPr>
            <p:cNvGrpSpPr/>
            <p:nvPr/>
          </p:nvGrpSpPr>
          <p:grpSpPr>
            <a:xfrm>
              <a:off x="6592800" y="4080188"/>
              <a:ext cx="4212208" cy="492370"/>
              <a:chOff x="1739976" y="5748216"/>
              <a:chExt cx="9416131" cy="492370"/>
            </a:xfrm>
          </p:grpSpPr>
          <p:sp>
            <p:nvSpPr>
              <p:cNvPr id="29" name="Retângulo 28">
                <a:extLst>
                  <a:ext uri="{FF2B5EF4-FFF2-40B4-BE49-F238E27FC236}">
                    <a16:creationId xmlns:a16="http://schemas.microsoft.com/office/drawing/2014/main" id="{DC02DA3F-EA8A-714C-B61E-10C99D5D5A08}"/>
                  </a:ext>
                </a:extLst>
              </p:cNvPr>
              <p:cNvSpPr/>
              <p:nvPr/>
            </p:nvSpPr>
            <p:spPr>
              <a:xfrm>
                <a:off x="8939449" y="5748216"/>
                <a:ext cx="2216658"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outcome</a:t>
                </a:r>
                <a:r>
                  <a:rPr lang="de-DE" sz="1100" dirty="0"/>
                  <a:t> (y</a:t>
                </a:r>
                <a:r>
                  <a:rPr lang="de-DE" sz="1100" baseline="-25000" dirty="0"/>
                  <a:t>2</a:t>
                </a:r>
                <a:r>
                  <a:rPr lang="de-DE" sz="1100" dirty="0"/>
                  <a:t>)</a:t>
                </a:r>
                <a:endParaRPr lang="pt-DE" sz="1100" dirty="0"/>
              </a:p>
            </p:txBody>
          </p:sp>
          <p:sp>
            <p:nvSpPr>
              <p:cNvPr id="30" name="Retângulo 29">
                <a:extLst>
                  <a:ext uri="{FF2B5EF4-FFF2-40B4-BE49-F238E27FC236}">
                    <a16:creationId xmlns:a16="http://schemas.microsoft.com/office/drawing/2014/main" id="{4FDB9D28-E322-E14F-B551-AAFD4FADCD64}"/>
                  </a:ext>
                </a:extLst>
              </p:cNvPr>
              <p:cNvSpPr/>
              <p:nvPr/>
            </p:nvSpPr>
            <p:spPr>
              <a:xfrm>
                <a:off x="1739976" y="5748216"/>
                <a:ext cx="2109315"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predictor</a:t>
                </a:r>
                <a:r>
                  <a:rPr lang="de-DE" sz="1100" dirty="0"/>
                  <a:t> x</a:t>
                </a:r>
                <a:r>
                  <a:rPr lang="de-DE" sz="1100" baseline="-25000" dirty="0"/>
                  <a:t>3</a:t>
                </a:r>
                <a:endParaRPr lang="pt-DE" sz="1100" dirty="0"/>
              </a:p>
            </p:txBody>
          </p:sp>
          <p:cxnSp>
            <p:nvCxnSpPr>
              <p:cNvPr id="31" name="Conector de Seta Reta 30">
                <a:extLst>
                  <a:ext uri="{FF2B5EF4-FFF2-40B4-BE49-F238E27FC236}">
                    <a16:creationId xmlns:a16="http://schemas.microsoft.com/office/drawing/2014/main" id="{BCD7E751-E63D-F342-8B36-CBD14EFCE8E2}"/>
                  </a:ext>
                </a:extLst>
              </p:cNvPr>
              <p:cNvCxnSpPr>
                <a:cxnSpLocks/>
              </p:cNvCxnSpPr>
              <p:nvPr/>
            </p:nvCxnSpPr>
            <p:spPr>
              <a:xfrm>
                <a:off x="3985540" y="5994401"/>
                <a:ext cx="482964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grpSp>
        <p:grpSp>
          <p:nvGrpSpPr>
            <p:cNvPr id="24" name="Agrupar 23">
              <a:extLst>
                <a:ext uri="{FF2B5EF4-FFF2-40B4-BE49-F238E27FC236}">
                  <a16:creationId xmlns:a16="http://schemas.microsoft.com/office/drawing/2014/main" id="{09A24F16-4319-E34B-9883-F64EC0E8CB1A}"/>
                </a:ext>
              </a:extLst>
            </p:cNvPr>
            <p:cNvGrpSpPr/>
            <p:nvPr/>
          </p:nvGrpSpPr>
          <p:grpSpPr>
            <a:xfrm>
              <a:off x="8116847" y="3006436"/>
              <a:ext cx="933447" cy="1230579"/>
              <a:chOff x="5136742" y="4479355"/>
              <a:chExt cx="2086663" cy="1230579"/>
            </a:xfrm>
          </p:grpSpPr>
          <p:sp>
            <p:nvSpPr>
              <p:cNvPr id="27" name="Retângulo 26">
                <a:extLst>
                  <a:ext uri="{FF2B5EF4-FFF2-40B4-BE49-F238E27FC236}">
                    <a16:creationId xmlns:a16="http://schemas.microsoft.com/office/drawing/2014/main" id="{04D6E738-CD5E-5E45-AB8A-9BE4B9661D32}"/>
                  </a:ext>
                </a:extLst>
              </p:cNvPr>
              <p:cNvSpPr/>
              <p:nvPr/>
            </p:nvSpPr>
            <p:spPr>
              <a:xfrm>
                <a:off x="5136742" y="4479355"/>
                <a:ext cx="2086663"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predictor</a:t>
                </a:r>
                <a:r>
                  <a:rPr lang="de-DE" sz="1100" dirty="0"/>
                  <a:t> x</a:t>
                </a:r>
                <a:r>
                  <a:rPr lang="de-DE" sz="1100" baseline="-25000" dirty="0"/>
                  <a:t>4</a:t>
                </a:r>
                <a:endParaRPr lang="pt-DE" sz="1100" dirty="0"/>
              </a:p>
            </p:txBody>
          </p:sp>
          <p:cxnSp>
            <p:nvCxnSpPr>
              <p:cNvPr id="28" name="Conector de Seta Reta 27">
                <a:extLst>
                  <a:ext uri="{FF2B5EF4-FFF2-40B4-BE49-F238E27FC236}">
                    <a16:creationId xmlns:a16="http://schemas.microsoft.com/office/drawing/2014/main" id="{5E0255FB-F373-924A-82B0-D683C6D5B349}"/>
                  </a:ext>
                </a:extLst>
              </p:cNvPr>
              <p:cNvCxnSpPr>
                <a:cxnSpLocks/>
              </p:cNvCxnSpPr>
              <p:nvPr/>
            </p:nvCxnSpPr>
            <p:spPr>
              <a:xfrm>
                <a:off x="6180075" y="5061084"/>
                <a:ext cx="0" cy="64885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grpSp>
        <p:sp>
          <p:nvSpPr>
            <p:cNvPr id="26" name="Retângulo 25">
              <a:extLst>
                <a:ext uri="{FF2B5EF4-FFF2-40B4-BE49-F238E27FC236}">
                  <a16:creationId xmlns:a16="http://schemas.microsoft.com/office/drawing/2014/main" id="{24DB532E-9B11-1A45-98D0-36AC559AC6EC}"/>
                </a:ext>
              </a:extLst>
            </p:cNvPr>
            <p:cNvSpPr/>
            <p:nvPr/>
          </p:nvSpPr>
          <p:spPr>
            <a:xfrm>
              <a:off x="6028384" y="2875175"/>
              <a:ext cx="5022848" cy="1847654"/>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pt-DE"/>
            </a:p>
          </p:txBody>
        </p:sp>
      </p:grpSp>
      <p:grpSp>
        <p:nvGrpSpPr>
          <p:cNvPr id="32" name="Agrupar 31">
            <a:extLst>
              <a:ext uri="{FF2B5EF4-FFF2-40B4-BE49-F238E27FC236}">
                <a16:creationId xmlns:a16="http://schemas.microsoft.com/office/drawing/2014/main" id="{4BA8DE00-B78D-504F-9C91-4D3B0A92B940}"/>
              </a:ext>
            </a:extLst>
          </p:cNvPr>
          <p:cNvGrpSpPr/>
          <p:nvPr/>
        </p:nvGrpSpPr>
        <p:grpSpPr>
          <a:xfrm>
            <a:off x="2327968" y="4920761"/>
            <a:ext cx="7381647" cy="1703236"/>
            <a:chOff x="2035729" y="4914380"/>
            <a:chExt cx="7381647" cy="1703236"/>
          </a:xfrm>
        </p:grpSpPr>
        <p:sp>
          <p:nvSpPr>
            <p:cNvPr id="33" name="Oval 32">
              <a:extLst>
                <a:ext uri="{FF2B5EF4-FFF2-40B4-BE49-F238E27FC236}">
                  <a16:creationId xmlns:a16="http://schemas.microsoft.com/office/drawing/2014/main" id="{54F06300-43BE-B649-AB88-7C8997F06181}"/>
                </a:ext>
              </a:extLst>
            </p:cNvPr>
            <p:cNvSpPr/>
            <p:nvPr/>
          </p:nvSpPr>
          <p:spPr>
            <a:xfrm>
              <a:off x="5201957" y="5234281"/>
              <a:ext cx="1351497" cy="89554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sz="1100" dirty="0"/>
                <a:t>o</a:t>
              </a:r>
              <a:r>
                <a:rPr lang="pt-DE" sz="1100" dirty="0"/>
                <a:t>utcome (y</a:t>
              </a:r>
              <a:r>
                <a:rPr lang="pt-DE" sz="1100" baseline="-25000" dirty="0"/>
                <a:t>3</a:t>
              </a:r>
              <a:r>
                <a:rPr lang="pt-DE" sz="1100" dirty="0"/>
                <a:t>)</a:t>
              </a:r>
            </a:p>
          </p:txBody>
        </p:sp>
        <p:sp>
          <p:nvSpPr>
            <p:cNvPr id="34" name="Retângulo 33">
              <a:extLst>
                <a:ext uri="{FF2B5EF4-FFF2-40B4-BE49-F238E27FC236}">
                  <a16:creationId xmlns:a16="http://schemas.microsoft.com/office/drawing/2014/main" id="{A79C5C6A-0A1A-2244-AF32-0064FEA99B59}"/>
                </a:ext>
              </a:extLst>
            </p:cNvPr>
            <p:cNvSpPr/>
            <p:nvPr/>
          </p:nvSpPr>
          <p:spPr>
            <a:xfrm>
              <a:off x="2113965" y="5119236"/>
              <a:ext cx="1104161" cy="27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predictor</a:t>
              </a:r>
              <a:r>
                <a:rPr lang="de-DE" sz="1100" dirty="0"/>
                <a:t> x</a:t>
              </a:r>
              <a:r>
                <a:rPr lang="de-DE" sz="1100" baseline="-25000" dirty="0"/>
                <a:t>5.t1</a:t>
              </a:r>
              <a:endParaRPr lang="pt-DE" sz="1100" dirty="0"/>
            </a:p>
          </p:txBody>
        </p:sp>
        <p:sp>
          <p:nvSpPr>
            <p:cNvPr id="35" name="Retângulo 34">
              <a:extLst>
                <a:ext uri="{FF2B5EF4-FFF2-40B4-BE49-F238E27FC236}">
                  <a16:creationId xmlns:a16="http://schemas.microsoft.com/office/drawing/2014/main" id="{C8472F9A-F36B-E04E-8C8A-562D9A75BD67}"/>
                </a:ext>
              </a:extLst>
            </p:cNvPr>
            <p:cNvSpPr/>
            <p:nvPr/>
          </p:nvSpPr>
          <p:spPr>
            <a:xfrm>
              <a:off x="2113964" y="5496182"/>
              <a:ext cx="1104161" cy="27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predictor</a:t>
              </a:r>
              <a:r>
                <a:rPr lang="de-DE" sz="1100" dirty="0"/>
                <a:t> x</a:t>
              </a:r>
              <a:r>
                <a:rPr lang="de-DE" sz="1100" baseline="-25000" dirty="0"/>
                <a:t>5.t2</a:t>
              </a:r>
              <a:endParaRPr lang="pt-DE" sz="1100" dirty="0"/>
            </a:p>
          </p:txBody>
        </p:sp>
        <p:sp>
          <p:nvSpPr>
            <p:cNvPr id="36" name="Retângulo 35">
              <a:extLst>
                <a:ext uri="{FF2B5EF4-FFF2-40B4-BE49-F238E27FC236}">
                  <a16:creationId xmlns:a16="http://schemas.microsoft.com/office/drawing/2014/main" id="{6F476D97-EA67-D841-B5BF-901553AE2378}"/>
                </a:ext>
              </a:extLst>
            </p:cNvPr>
            <p:cNvSpPr/>
            <p:nvPr/>
          </p:nvSpPr>
          <p:spPr>
            <a:xfrm>
              <a:off x="2113964" y="5872951"/>
              <a:ext cx="1104161" cy="27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predictor</a:t>
              </a:r>
              <a:r>
                <a:rPr lang="de-DE" sz="1100" dirty="0"/>
                <a:t> x</a:t>
              </a:r>
              <a:r>
                <a:rPr lang="de-DE" sz="1100" baseline="-25000" dirty="0"/>
                <a:t>5.t3</a:t>
              </a:r>
              <a:endParaRPr lang="pt-DE" sz="1100" dirty="0"/>
            </a:p>
          </p:txBody>
        </p:sp>
        <p:sp>
          <p:nvSpPr>
            <p:cNvPr id="37" name="Retângulo 36">
              <a:extLst>
                <a:ext uri="{FF2B5EF4-FFF2-40B4-BE49-F238E27FC236}">
                  <a16:creationId xmlns:a16="http://schemas.microsoft.com/office/drawing/2014/main" id="{ECB0E156-7C4C-CD44-AA8B-37F4A5589FA4}"/>
                </a:ext>
              </a:extLst>
            </p:cNvPr>
            <p:cNvSpPr/>
            <p:nvPr/>
          </p:nvSpPr>
          <p:spPr>
            <a:xfrm>
              <a:off x="2113963" y="6229563"/>
              <a:ext cx="1104161" cy="27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predictor</a:t>
              </a:r>
              <a:r>
                <a:rPr lang="de-DE" sz="1100" dirty="0"/>
                <a:t> x</a:t>
              </a:r>
              <a:r>
                <a:rPr lang="de-DE" sz="1100" baseline="-25000" dirty="0"/>
                <a:t>5.t4</a:t>
              </a:r>
              <a:endParaRPr lang="pt-DE" sz="1100" dirty="0"/>
            </a:p>
          </p:txBody>
        </p:sp>
        <p:cxnSp>
          <p:nvCxnSpPr>
            <p:cNvPr id="38" name="Conector de Seta Reta 37">
              <a:extLst>
                <a:ext uri="{FF2B5EF4-FFF2-40B4-BE49-F238E27FC236}">
                  <a16:creationId xmlns:a16="http://schemas.microsoft.com/office/drawing/2014/main" id="{DBC7CC03-21E3-D446-AF85-B3E564964ED9}"/>
                </a:ext>
              </a:extLst>
            </p:cNvPr>
            <p:cNvCxnSpPr>
              <a:cxnSpLocks/>
            </p:cNvCxnSpPr>
            <p:nvPr/>
          </p:nvCxnSpPr>
          <p:spPr>
            <a:xfrm flipH="1">
              <a:off x="3355943" y="5872951"/>
              <a:ext cx="1709834" cy="438949"/>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39" name="Conector de Seta Reta 38">
              <a:extLst>
                <a:ext uri="{FF2B5EF4-FFF2-40B4-BE49-F238E27FC236}">
                  <a16:creationId xmlns:a16="http://schemas.microsoft.com/office/drawing/2014/main" id="{1976C12F-F2A9-4C4E-B045-9633AE3F946F}"/>
                </a:ext>
              </a:extLst>
            </p:cNvPr>
            <p:cNvCxnSpPr>
              <a:cxnSpLocks/>
            </p:cNvCxnSpPr>
            <p:nvPr/>
          </p:nvCxnSpPr>
          <p:spPr>
            <a:xfrm flipH="1">
              <a:off x="3297183" y="5626767"/>
              <a:ext cx="1733716"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40" name="Conector de Seta Reta 39">
              <a:extLst>
                <a:ext uri="{FF2B5EF4-FFF2-40B4-BE49-F238E27FC236}">
                  <a16:creationId xmlns:a16="http://schemas.microsoft.com/office/drawing/2014/main" id="{AE9BEFDE-A18F-6742-A2B7-3D23CB59485D}"/>
                </a:ext>
              </a:extLst>
            </p:cNvPr>
            <p:cNvCxnSpPr>
              <a:cxnSpLocks/>
            </p:cNvCxnSpPr>
            <p:nvPr/>
          </p:nvCxnSpPr>
          <p:spPr>
            <a:xfrm flipH="1" flipV="1">
              <a:off x="3297182" y="5231877"/>
              <a:ext cx="1733717" cy="262132"/>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41" name="Conector de Seta Reta 40">
              <a:extLst>
                <a:ext uri="{FF2B5EF4-FFF2-40B4-BE49-F238E27FC236}">
                  <a16:creationId xmlns:a16="http://schemas.microsoft.com/office/drawing/2014/main" id="{538A663B-7647-A84D-8EE6-FC2D8D3F7D1A}"/>
                </a:ext>
              </a:extLst>
            </p:cNvPr>
            <p:cNvCxnSpPr>
              <a:cxnSpLocks/>
            </p:cNvCxnSpPr>
            <p:nvPr/>
          </p:nvCxnSpPr>
          <p:spPr>
            <a:xfrm flipH="1">
              <a:off x="3276884" y="5729677"/>
              <a:ext cx="1754015" cy="295674"/>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42" name="Conector de Seta Reta 41">
              <a:extLst>
                <a:ext uri="{FF2B5EF4-FFF2-40B4-BE49-F238E27FC236}">
                  <a16:creationId xmlns:a16="http://schemas.microsoft.com/office/drawing/2014/main" id="{956B5AE3-E4AC-6E4E-9F7E-F18AF87C7468}"/>
                </a:ext>
              </a:extLst>
            </p:cNvPr>
            <p:cNvCxnSpPr>
              <a:cxnSpLocks/>
            </p:cNvCxnSpPr>
            <p:nvPr/>
          </p:nvCxnSpPr>
          <p:spPr>
            <a:xfrm>
              <a:off x="6724513" y="5661868"/>
              <a:ext cx="1392334"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43" name="Retângulo 42">
              <a:extLst>
                <a:ext uri="{FF2B5EF4-FFF2-40B4-BE49-F238E27FC236}">
                  <a16:creationId xmlns:a16="http://schemas.microsoft.com/office/drawing/2014/main" id="{D01E029B-A07E-EC4E-AF13-DA2057D5BC49}"/>
                </a:ext>
              </a:extLst>
            </p:cNvPr>
            <p:cNvSpPr/>
            <p:nvPr/>
          </p:nvSpPr>
          <p:spPr>
            <a:xfrm>
              <a:off x="8258827" y="5427792"/>
              <a:ext cx="933449"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outcome</a:t>
              </a:r>
              <a:r>
                <a:rPr lang="de-DE" sz="1100" dirty="0"/>
                <a:t> (y</a:t>
              </a:r>
              <a:r>
                <a:rPr lang="de-DE" sz="1100" baseline="-25000" dirty="0"/>
                <a:t>4</a:t>
              </a:r>
              <a:r>
                <a:rPr lang="de-DE" sz="1100" dirty="0"/>
                <a:t>)</a:t>
              </a:r>
              <a:endParaRPr lang="pt-DE" sz="1100" dirty="0"/>
            </a:p>
          </p:txBody>
        </p:sp>
        <p:sp>
          <p:nvSpPr>
            <p:cNvPr id="44" name="Retângulo 43">
              <a:extLst>
                <a:ext uri="{FF2B5EF4-FFF2-40B4-BE49-F238E27FC236}">
                  <a16:creationId xmlns:a16="http://schemas.microsoft.com/office/drawing/2014/main" id="{D6EA6771-182F-7544-B470-800C4B903966}"/>
                </a:ext>
              </a:extLst>
            </p:cNvPr>
            <p:cNvSpPr/>
            <p:nvPr/>
          </p:nvSpPr>
          <p:spPr>
            <a:xfrm>
              <a:off x="2035729" y="4914380"/>
              <a:ext cx="7381647" cy="1703236"/>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pt-DE"/>
            </a:p>
          </p:txBody>
        </p:sp>
      </p:grpSp>
    </p:spTree>
    <p:extLst>
      <p:ext uri="{BB962C8B-B14F-4D97-AF65-F5344CB8AC3E}">
        <p14:creationId xmlns:p14="http://schemas.microsoft.com/office/powerpoint/2010/main" val="2522960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53B090-473C-E746-BBB9-5CECBE30F7B7}"/>
              </a:ext>
            </a:extLst>
          </p:cNvPr>
          <p:cNvSpPr>
            <a:spLocks noGrp="1"/>
          </p:cNvSpPr>
          <p:nvPr>
            <p:ph type="title"/>
          </p:nvPr>
        </p:nvSpPr>
        <p:spPr>
          <a:xfrm>
            <a:off x="838200" y="365125"/>
            <a:ext cx="10515600" cy="1325563"/>
          </a:xfrm>
        </p:spPr>
        <p:txBody>
          <a:bodyPr>
            <a:normAutofit/>
          </a:bodyPr>
          <a:lstStyle/>
          <a:p>
            <a:r>
              <a:rPr lang="pt-DE" sz="4200" dirty="0"/>
              <a:t>What is SEM?</a:t>
            </a:r>
            <a:br>
              <a:rPr lang="pt-DE" sz="4200" dirty="0"/>
            </a:br>
            <a:r>
              <a:rPr lang="pt-DE" sz="4200" dirty="0">
                <a:solidFill>
                  <a:schemeClr val="bg1">
                    <a:lumMod val="50000"/>
                  </a:schemeClr>
                </a:solidFill>
              </a:rPr>
              <a:t>SEM has a model fit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Imagem 11">
            <a:extLst>
              <a:ext uri="{FF2B5EF4-FFF2-40B4-BE49-F238E27FC236}">
                <a16:creationId xmlns:a16="http://schemas.microsoft.com/office/drawing/2014/main" id="{9FF3282F-01B3-954E-BB00-8F89381CF2E3}"/>
              </a:ext>
            </a:extLst>
          </p:cNvPr>
          <p:cNvPicPr>
            <a:picLocks noChangeAspect="1"/>
          </p:cNvPicPr>
          <p:nvPr/>
        </p:nvPicPr>
        <p:blipFill>
          <a:blip r:embed="rId3"/>
          <a:stretch>
            <a:fillRect/>
          </a:stretch>
        </p:blipFill>
        <p:spPr>
          <a:xfrm>
            <a:off x="7954955" y="0"/>
            <a:ext cx="3985585" cy="6858000"/>
          </a:xfrm>
          <a:prstGeom prst="rect">
            <a:avLst/>
          </a:prstGeom>
          <a:ln>
            <a:solidFill>
              <a:schemeClr val="bg1"/>
            </a:solidFill>
          </a:ln>
        </p:spPr>
      </p:pic>
      <p:pic>
        <p:nvPicPr>
          <p:cNvPr id="16" name="Imagem 15">
            <a:extLst>
              <a:ext uri="{FF2B5EF4-FFF2-40B4-BE49-F238E27FC236}">
                <a16:creationId xmlns:a16="http://schemas.microsoft.com/office/drawing/2014/main" id="{9714449A-E95C-7B45-B520-FF55BD67EA58}"/>
              </a:ext>
            </a:extLst>
          </p:cNvPr>
          <p:cNvPicPr>
            <a:picLocks noChangeAspect="1"/>
          </p:cNvPicPr>
          <p:nvPr/>
        </p:nvPicPr>
        <p:blipFill>
          <a:blip r:embed="rId4"/>
          <a:stretch>
            <a:fillRect/>
          </a:stretch>
        </p:blipFill>
        <p:spPr>
          <a:xfrm>
            <a:off x="541457" y="2091609"/>
            <a:ext cx="5462321" cy="4639231"/>
          </a:xfrm>
          <a:prstGeom prst="rect">
            <a:avLst/>
          </a:prstGeom>
        </p:spPr>
      </p:pic>
      <p:pic>
        <p:nvPicPr>
          <p:cNvPr id="13" name="Imagem 12">
            <a:extLst>
              <a:ext uri="{FF2B5EF4-FFF2-40B4-BE49-F238E27FC236}">
                <a16:creationId xmlns:a16="http://schemas.microsoft.com/office/drawing/2014/main" id="{27A2E640-62A8-0449-BB1B-F8407E1F6514}"/>
              </a:ext>
            </a:extLst>
          </p:cNvPr>
          <p:cNvPicPr>
            <a:picLocks noChangeAspect="1"/>
          </p:cNvPicPr>
          <p:nvPr/>
        </p:nvPicPr>
        <p:blipFill>
          <a:blip r:embed="rId5"/>
          <a:stretch>
            <a:fillRect/>
          </a:stretch>
        </p:blipFill>
        <p:spPr>
          <a:xfrm>
            <a:off x="7509890" y="365125"/>
            <a:ext cx="4221862" cy="4351339"/>
          </a:xfrm>
          <a:prstGeom prst="rect">
            <a:avLst/>
          </a:prstGeom>
          <a:ln w="57150">
            <a:solidFill>
              <a:schemeClr val="accent2"/>
            </a:solidFill>
          </a:ln>
        </p:spPr>
      </p:pic>
      <p:pic>
        <p:nvPicPr>
          <p:cNvPr id="15" name="Imagem 14">
            <a:extLst>
              <a:ext uri="{FF2B5EF4-FFF2-40B4-BE49-F238E27FC236}">
                <a16:creationId xmlns:a16="http://schemas.microsoft.com/office/drawing/2014/main" id="{12840862-F787-DD42-9A55-BC8DCD3A8A98}"/>
              </a:ext>
            </a:extLst>
          </p:cNvPr>
          <p:cNvPicPr>
            <a:picLocks noChangeAspect="1"/>
          </p:cNvPicPr>
          <p:nvPr/>
        </p:nvPicPr>
        <p:blipFill>
          <a:blip r:embed="rId6"/>
          <a:stretch>
            <a:fillRect/>
          </a:stretch>
        </p:blipFill>
        <p:spPr>
          <a:xfrm>
            <a:off x="7509890" y="4921057"/>
            <a:ext cx="4206844" cy="870539"/>
          </a:xfrm>
          <a:prstGeom prst="rect">
            <a:avLst/>
          </a:prstGeom>
          <a:ln w="57150">
            <a:solidFill>
              <a:schemeClr val="accent4"/>
            </a:solidFill>
          </a:ln>
        </p:spPr>
      </p:pic>
    </p:spTree>
    <p:extLst>
      <p:ext uri="{BB962C8B-B14F-4D97-AF65-F5344CB8AC3E}">
        <p14:creationId xmlns:p14="http://schemas.microsoft.com/office/powerpoint/2010/main" val="3799106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6EC23C7-82DF-384D-B7B3-0A557412F35D}"/>
              </a:ext>
            </a:extLst>
          </p:cNvPr>
          <p:cNvSpPr>
            <a:spLocks noGrp="1"/>
          </p:cNvSpPr>
          <p:nvPr>
            <p:ph type="title"/>
          </p:nvPr>
        </p:nvSpPr>
        <p:spPr>
          <a:xfrm>
            <a:off x="838200" y="365125"/>
            <a:ext cx="10515600" cy="1325563"/>
          </a:xfrm>
        </p:spPr>
        <p:txBody>
          <a:bodyPr>
            <a:normAutofit/>
          </a:bodyPr>
          <a:lstStyle/>
          <a:p>
            <a:r>
              <a:rPr lang="pt-DE" sz="4200" dirty="0"/>
              <a:t>Sum up</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A5516D07-1EF4-C64E-9C51-404BE97E86AB}"/>
              </a:ext>
            </a:extLst>
          </p:cNvPr>
          <p:cNvSpPr>
            <a:spLocks noGrp="1"/>
          </p:cNvSpPr>
          <p:nvPr>
            <p:ph idx="1"/>
          </p:nvPr>
        </p:nvSpPr>
        <p:spPr>
          <a:xfrm>
            <a:off x="838200" y="1929384"/>
            <a:ext cx="10515600" cy="4251960"/>
          </a:xfrm>
        </p:spPr>
        <p:txBody>
          <a:bodyPr anchor="ctr">
            <a:normAutofit/>
          </a:bodyPr>
          <a:lstStyle/>
          <a:p>
            <a:r>
              <a:rPr lang="pt-BR" sz="2400" dirty="0"/>
              <a:t>SEM </a:t>
            </a:r>
            <a:r>
              <a:rPr lang="pt-BR" sz="2400" dirty="0" err="1"/>
              <a:t>refers</a:t>
            </a:r>
            <a:r>
              <a:rPr lang="pt-BR" sz="2400" dirty="0"/>
              <a:t> </a:t>
            </a:r>
            <a:r>
              <a:rPr lang="pt-BR" sz="2400" dirty="0" err="1"/>
              <a:t>to</a:t>
            </a:r>
            <a:r>
              <a:rPr lang="pt-BR" sz="2400" dirty="0"/>
              <a:t> a </a:t>
            </a:r>
            <a:r>
              <a:rPr lang="pt-BR" sz="2400" dirty="0" err="1"/>
              <a:t>class</a:t>
            </a:r>
            <a:r>
              <a:rPr lang="pt-BR" sz="2400" dirty="0"/>
              <a:t> </a:t>
            </a:r>
            <a:r>
              <a:rPr lang="pt-BR" sz="2400" dirty="0" err="1"/>
              <a:t>of</a:t>
            </a:r>
            <a:r>
              <a:rPr lang="pt-BR" sz="2400" dirty="0"/>
              <a:t> </a:t>
            </a:r>
            <a:r>
              <a:rPr lang="pt-BR" sz="2400" dirty="0" err="1"/>
              <a:t>methods</a:t>
            </a:r>
            <a:r>
              <a:rPr lang="pt-BR" sz="2400" dirty="0"/>
              <a:t> </a:t>
            </a:r>
            <a:r>
              <a:rPr lang="pt-BR" sz="2400" dirty="0" err="1"/>
              <a:t>that</a:t>
            </a:r>
            <a:r>
              <a:rPr lang="pt-BR" sz="2400" dirty="0"/>
              <a:t> </a:t>
            </a:r>
            <a:r>
              <a:rPr lang="pt-BR" sz="2400" dirty="0" err="1"/>
              <a:t>evaluate</a:t>
            </a:r>
            <a:r>
              <a:rPr lang="pt-BR" sz="2400" dirty="0"/>
              <a:t> </a:t>
            </a:r>
            <a:r>
              <a:rPr lang="pt-BR" sz="2400" dirty="0" err="1"/>
              <a:t>complex</a:t>
            </a:r>
            <a:r>
              <a:rPr lang="pt-BR" sz="2400" dirty="0"/>
              <a:t> </a:t>
            </a:r>
            <a:r>
              <a:rPr lang="pt-BR" sz="2400" dirty="0" err="1"/>
              <a:t>interrelationships</a:t>
            </a:r>
            <a:endParaRPr lang="pt-BR" sz="2400" dirty="0"/>
          </a:p>
          <a:p>
            <a:r>
              <a:rPr lang="pt-BR" sz="2400" dirty="0" err="1"/>
              <a:t>Multiple</a:t>
            </a:r>
            <a:r>
              <a:rPr lang="pt-BR" sz="2400" dirty="0"/>
              <a:t> </a:t>
            </a:r>
            <a:r>
              <a:rPr lang="pt-BR" sz="2400" dirty="0" err="1"/>
              <a:t>indicators</a:t>
            </a:r>
            <a:r>
              <a:rPr lang="pt-BR" sz="2400" dirty="0"/>
              <a:t>: </a:t>
            </a:r>
            <a:r>
              <a:rPr lang="pt-BR" sz="2400" dirty="0" err="1"/>
              <a:t>latent</a:t>
            </a:r>
            <a:r>
              <a:rPr lang="pt-BR" sz="2400" dirty="0"/>
              <a:t> </a:t>
            </a:r>
            <a:r>
              <a:rPr lang="pt-BR" sz="2400" dirty="0" err="1"/>
              <a:t>and</a:t>
            </a:r>
            <a:r>
              <a:rPr lang="pt-BR" sz="2400" dirty="0"/>
              <a:t> </a:t>
            </a:r>
            <a:r>
              <a:rPr lang="pt-BR" sz="2400" dirty="0" err="1"/>
              <a:t>observed</a:t>
            </a:r>
            <a:r>
              <a:rPr lang="pt-BR" sz="2400" dirty="0"/>
              <a:t> </a:t>
            </a:r>
            <a:r>
              <a:rPr lang="pt-BR" sz="2400" dirty="0" err="1"/>
              <a:t>variables</a:t>
            </a:r>
            <a:r>
              <a:rPr lang="pt-BR" sz="2400" dirty="0"/>
              <a:t> </a:t>
            </a:r>
          </a:p>
          <a:p>
            <a:r>
              <a:rPr lang="pt-BR" sz="2400" dirty="0" err="1"/>
              <a:t>Errors</a:t>
            </a:r>
            <a:r>
              <a:rPr lang="pt-BR" sz="2400" dirty="0"/>
              <a:t>-</a:t>
            </a:r>
            <a:r>
              <a:rPr lang="pt-BR" sz="2400" dirty="0" err="1"/>
              <a:t>in-variables</a:t>
            </a:r>
            <a:r>
              <a:rPr lang="pt-BR" sz="2400" dirty="0"/>
              <a:t> </a:t>
            </a:r>
            <a:r>
              <a:rPr lang="pt-BR" sz="2400" dirty="0" err="1"/>
              <a:t>regressions</a:t>
            </a:r>
            <a:r>
              <a:rPr lang="pt-BR" sz="2400" dirty="0"/>
              <a:t> </a:t>
            </a:r>
          </a:p>
          <a:p>
            <a:r>
              <a:rPr lang="pt-BR" sz="2400" dirty="0"/>
              <a:t>Test </a:t>
            </a:r>
            <a:r>
              <a:rPr lang="pt-BR" sz="2400" dirty="0" err="1"/>
              <a:t>of</a:t>
            </a:r>
            <a:r>
              <a:rPr lang="pt-BR" sz="2400" dirty="0"/>
              <a:t> </a:t>
            </a:r>
            <a:r>
              <a:rPr lang="pt-BR" sz="2400" dirty="0" err="1"/>
              <a:t>model</a:t>
            </a:r>
            <a:r>
              <a:rPr lang="pt-BR" sz="2400" dirty="0"/>
              <a:t> </a:t>
            </a:r>
            <a:r>
              <a:rPr lang="pt-BR" sz="2400" dirty="0" err="1"/>
              <a:t>fit</a:t>
            </a:r>
            <a:r>
              <a:rPr lang="pt-BR" sz="2400" dirty="0"/>
              <a:t> </a:t>
            </a:r>
          </a:p>
          <a:p>
            <a:r>
              <a:rPr lang="pt-BR" sz="2400" dirty="0"/>
              <a:t>Non-normal </a:t>
            </a:r>
            <a:r>
              <a:rPr lang="pt-BR" sz="2400" dirty="0" err="1"/>
              <a:t>variables</a:t>
            </a:r>
            <a:endParaRPr lang="pt-BR" sz="2400" dirty="0"/>
          </a:p>
          <a:p>
            <a:r>
              <a:rPr lang="pt-BR" sz="2400" dirty="0"/>
              <a:t>Visual </a:t>
            </a:r>
            <a:r>
              <a:rPr lang="pt-BR" sz="2400" dirty="0" err="1"/>
              <a:t>representation</a:t>
            </a:r>
            <a:r>
              <a:rPr lang="pt-BR" sz="2400" dirty="0"/>
              <a:t> (</a:t>
            </a:r>
            <a:r>
              <a:rPr lang="pt-BR" sz="2400" dirty="0" err="1"/>
              <a:t>bigger</a:t>
            </a:r>
            <a:r>
              <a:rPr lang="pt-BR" sz="2400" dirty="0"/>
              <a:t> </a:t>
            </a:r>
            <a:r>
              <a:rPr lang="pt-BR" sz="2400" dirty="0" err="1"/>
              <a:t>picture</a:t>
            </a:r>
            <a:r>
              <a:rPr lang="pt-BR" sz="2400" dirty="0"/>
              <a:t>)</a:t>
            </a:r>
            <a:endParaRPr lang="pt-DE" sz="2200" dirty="0"/>
          </a:p>
        </p:txBody>
      </p:sp>
    </p:spTree>
    <p:extLst>
      <p:ext uri="{BB962C8B-B14F-4D97-AF65-F5344CB8AC3E}">
        <p14:creationId xmlns:p14="http://schemas.microsoft.com/office/powerpoint/2010/main" val="2074514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15ED6E-BC1A-924E-8D5E-4D1228388C10}"/>
              </a:ext>
            </a:extLst>
          </p:cNvPr>
          <p:cNvSpPr>
            <a:spLocks noGrp="1"/>
          </p:cNvSpPr>
          <p:nvPr>
            <p:ph type="title"/>
          </p:nvPr>
        </p:nvSpPr>
        <p:spPr>
          <a:xfrm>
            <a:off x="572493" y="238539"/>
            <a:ext cx="11018520" cy="1434415"/>
          </a:xfrm>
        </p:spPr>
        <p:txBody>
          <a:bodyPr anchor="ctr">
            <a:normAutofit/>
          </a:bodyPr>
          <a:lstStyle/>
          <a:p>
            <a:r>
              <a:rPr lang="pt-DE" sz="4200" dirty="0"/>
              <a:t>How to conduct a SEM in R?</a:t>
            </a:r>
          </a:p>
        </p:txBody>
      </p:sp>
      <p:sp>
        <p:nvSpPr>
          <p:cNvPr id="2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2" name="Espaço Reservado para Conteúdo 2">
            <a:extLst>
              <a:ext uri="{FF2B5EF4-FFF2-40B4-BE49-F238E27FC236}">
                <a16:creationId xmlns:a16="http://schemas.microsoft.com/office/drawing/2014/main" id="{4236A6ED-D4B9-4961-95F4-26D916D57428}"/>
              </a:ext>
            </a:extLst>
          </p:cNvPr>
          <p:cNvGraphicFramePr>
            <a:graphicFrameLocks noGrp="1"/>
          </p:cNvGraphicFramePr>
          <p:nvPr>
            <p:ph idx="1"/>
            <p:extLst>
              <p:ext uri="{D42A27DB-BD31-4B8C-83A1-F6EECF244321}">
                <p14:modId xmlns:p14="http://schemas.microsoft.com/office/powerpoint/2010/main" val="665121099"/>
              </p:ext>
            </p:extLst>
          </p:nvPr>
        </p:nvGraphicFramePr>
        <p:xfrm>
          <a:off x="572493" y="2071316"/>
          <a:ext cx="6713552" cy="41191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380419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15ED6E-BC1A-924E-8D5E-4D1228388C10}"/>
              </a:ext>
            </a:extLst>
          </p:cNvPr>
          <p:cNvSpPr>
            <a:spLocks noGrp="1"/>
          </p:cNvSpPr>
          <p:nvPr>
            <p:ph type="title"/>
          </p:nvPr>
        </p:nvSpPr>
        <p:spPr>
          <a:xfrm>
            <a:off x="838200" y="365125"/>
            <a:ext cx="10515600" cy="1325563"/>
          </a:xfrm>
        </p:spPr>
        <p:txBody>
          <a:bodyPr>
            <a:normAutofit/>
          </a:bodyPr>
          <a:lstStyle/>
          <a:p>
            <a:r>
              <a:rPr lang="pt-DE" sz="4200" dirty="0"/>
              <a:t>How to conduct a SEM in R?</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49ADAF61-9FFE-9147-A99E-E599857A60DC}"/>
              </a:ext>
            </a:extLst>
          </p:cNvPr>
          <p:cNvSpPr>
            <a:spLocks noGrp="1"/>
          </p:cNvSpPr>
          <p:nvPr>
            <p:ph idx="1"/>
          </p:nvPr>
        </p:nvSpPr>
        <p:spPr>
          <a:xfrm>
            <a:off x="177908" y="1937597"/>
            <a:ext cx="4038601" cy="4536990"/>
          </a:xfrm>
        </p:spPr>
        <p:txBody>
          <a:bodyPr anchor="b">
            <a:normAutofit/>
          </a:bodyPr>
          <a:lstStyle/>
          <a:p>
            <a:pPr marL="0" indent="0">
              <a:buNone/>
            </a:pPr>
            <a:r>
              <a:rPr lang="en-US" sz="1000" b="1" dirty="0">
                <a:latin typeface="Monaco" pitchFamily="2" charset="77"/>
              </a:rPr>
              <a:t># 1- model specification</a:t>
            </a:r>
          </a:p>
          <a:p>
            <a:pPr marL="0" indent="0">
              <a:buNone/>
            </a:pPr>
            <a:r>
              <a:rPr lang="en-US" sz="1000" dirty="0">
                <a:solidFill>
                  <a:schemeClr val="accent1">
                    <a:lumMod val="75000"/>
                  </a:schemeClr>
                </a:solidFill>
                <a:latin typeface="Monaco" pitchFamily="2" charset="77"/>
              </a:rPr>
              <a:t>&gt; m1 &lt;- ‘</a:t>
            </a:r>
          </a:p>
          <a:p>
            <a:pPr marL="0" indent="0">
              <a:buNone/>
            </a:pPr>
            <a:r>
              <a:rPr lang="en-US" sz="1000" dirty="0">
                <a:solidFill>
                  <a:schemeClr val="accent1">
                    <a:lumMod val="75000"/>
                  </a:schemeClr>
                </a:solidFill>
                <a:latin typeface="Monaco" pitchFamily="2" charset="77"/>
              </a:rPr>
              <a:t>&gt;    # measurement part</a:t>
            </a:r>
          </a:p>
          <a:p>
            <a:pPr marL="0" indent="0">
              <a:buNone/>
            </a:pPr>
            <a:r>
              <a:rPr lang="en-US" sz="1000" dirty="0">
                <a:solidFill>
                  <a:schemeClr val="accent1">
                    <a:lumMod val="75000"/>
                  </a:schemeClr>
                </a:solidFill>
                <a:latin typeface="Monaco" pitchFamily="2" charset="77"/>
              </a:rPr>
              <a:t>&gt;      </a:t>
            </a:r>
            <a:r>
              <a:rPr lang="en-US" sz="1000" dirty="0" err="1">
                <a:solidFill>
                  <a:schemeClr val="accent1">
                    <a:lumMod val="75000"/>
                  </a:schemeClr>
                </a:solidFill>
                <a:latin typeface="Monaco" pitchFamily="2" charset="77"/>
              </a:rPr>
              <a:t>life.suc</a:t>
            </a:r>
            <a:r>
              <a:rPr lang="en-US" sz="1000" dirty="0">
                <a:solidFill>
                  <a:schemeClr val="accent1">
                    <a:lumMod val="75000"/>
                  </a:schemeClr>
                </a:solidFill>
                <a:latin typeface="Monaco" pitchFamily="2" charset="77"/>
              </a:rPr>
              <a:t> =~ education + income + friends</a:t>
            </a:r>
          </a:p>
          <a:p>
            <a:pPr marL="0" indent="0">
              <a:buNone/>
            </a:pPr>
            <a:r>
              <a:rPr lang="en-US" sz="1000" dirty="0">
                <a:solidFill>
                  <a:schemeClr val="accent1">
                    <a:lumMod val="75000"/>
                  </a:schemeClr>
                </a:solidFill>
                <a:latin typeface="Monaco" pitchFamily="2" charset="77"/>
              </a:rPr>
              <a:t>&gt;    # regression part</a:t>
            </a:r>
          </a:p>
          <a:p>
            <a:pPr marL="0" indent="0">
              <a:buNone/>
            </a:pPr>
            <a:r>
              <a:rPr lang="en-US" sz="1000" dirty="0">
                <a:solidFill>
                  <a:schemeClr val="accent1">
                    <a:lumMod val="75000"/>
                  </a:schemeClr>
                </a:solidFill>
                <a:latin typeface="Monaco" pitchFamily="2" charset="77"/>
              </a:rPr>
              <a:t>&gt;      performance ~ </a:t>
            </a:r>
            <a:r>
              <a:rPr lang="en-US" sz="1000" dirty="0" err="1">
                <a:solidFill>
                  <a:schemeClr val="accent1">
                    <a:lumMod val="75000"/>
                  </a:schemeClr>
                </a:solidFill>
                <a:latin typeface="Monaco" pitchFamily="2" charset="77"/>
              </a:rPr>
              <a:t>life.suc</a:t>
            </a:r>
            <a:r>
              <a:rPr lang="en-US" sz="1000" dirty="0">
                <a:solidFill>
                  <a:schemeClr val="accent1">
                    <a:lumMod val="75000"/>
                  </a:schemeClr>
                </a:solidFill>
                <a:latin typeface="Monaco" pitchFamily="2" charset="77"/>
              </a:rPr>
              <a:t> + sex + age</a:t>
            </a:r>
          </a:p>
          <a:p>
            <a:pPr marL="0" indent="0">
              <a:buNone/>
            </a:pPr>
            <a:r>
              <a:rPr lang="en-US" sz="1000" dirty="0">
                <a:solidFill>
                  <a:schemeClr val="accent1">
                    <a:lumMod val="75000"/>
                  </a:schemeClr>
                </a:solidFill>
                <a:latin typeface="Monaco" pitchFamily="2" charset="77"/>
              </a:rPr>
              <a:t>&gt;      </a:t>
            </a:r>
            <a:r>
              <a:rPr lang="en-US" sz="1000" dirty="0" err="1">
                <a:solidFill>
                  <a:schemeClr val="accent1">
                    <a:lumMod val="75000"/>
                  </a:schemeClr>
                </a:solidFill>
                <a:latin typeface="Monaco" pitchFamily="2" charset="77"/>
              </a:rPr>
              <a:t>life.suc</a:t>
            </a:r>
            <a:r>
              <a:rPr lang="en-US" sz="1000" dirty="0">
                <a:solidFill>
                  <a:schemeClr val="accent1">
                    <a:lumMod val="75000"/>
                  </a:schemeClr>
                </a:solidFill>
                <a:latin typeface="Monaco" pitchFamily="2" charset="77"/>
              </a:rPr>
              <a:t> ~ sex + age</a:t>
            </a:r>
          </a:p>
          <a:p>
            <a:pPr marL="0" indent="0">
              <a:buNone/>
            </a:pPr>
            <a:r>
              <a:rPr lang="en-US" sz="1000" dirty="0">
                <a:solidFill>
                  <a:schemeClr val="accent1">
                    <a:lumMod val="75000"/>
                  </a:schemeClr>
                </a:solidFill>
                <a:latin typeface="Monaco" pitchFamily="2" charset="77"/>
              </a:rPr>
              <a:t>&gt;    # residual correlations</a:t>
            </a:r>
          </a:p>
          <a:p>
            <a:pPr marL="0" indent="0">
              <a:buNone/>
            </a:pPr>
            <a:r>
              <a:rPr lang="en-US" sz="1000" dirty="0">
                <a:solidFill>
                  <a:schemeClr val="accent1">
                    <a:lumMod val="75000"/>
                  </a:schemeClr>
                </a:solidFill>
                <a:latin typeface="Monaco" pitchFamily="2" charset="77"/>
              </a:rPr>
              <a:t>&gt;      income ~~ education</a:t>
            </a:r>
          </a:p>
          <a:p>
            <a:pPr marL="0" indent="0">
              <a:buNone/>
            </a:pPr>
            <a:r>
              <a:rPr lang="en-US" sz="1000" dirty="0">
                <a:solidFill>
                  <a:schemeClr val="accent1">
                    <a:lumMod val="75000"/>
                  </a:schemeClr>
                </a:solidFill>
                <a:latin typeface="Monaco" pitchFamily="2" charset="77"/>
              </a:rPr>
              <a:t>&gt;'</a:t>
            </a:r>
          </a:p>
        </p:txBody>
      </p:sp>
      <p:sp>
        <p:nvSpPr>
          <p:cNvPr id="58" name="Espaço Reservado para Conteúdo 2">
            <a:extLst>
              <a:ext uri="{FF2B5EF4-FFF2-40B4-BE49-F238E27FC236}">
                <a16:creationId xmlns:a16="http://schemas.microsoft.com/office/drawing/2014/main" id="{FC09FF4D-F0A1-AE4C-B921-DA4D915027A9}"/>
              </a:ext>
            </a:extLst>
          </p:cNvPr>
          <p:cNvSpPr txBox="1">
            <a:spLocks/>
          </p:cNvSpPr>
          <p:nvPr/>
        </p:nvSpPr>
        <p:spPr>
          <a:xfrm>
            <a:off x="4053752" y="1987181"/>
            <a:ext cx="3976857" cy="4232644"/>
          </a:xfrm>
          <a:prstGeom prst="rect">
            <a:avLst/>
          </a:prstGeom>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000" b="1" dirty="0">
                <a:latin typeface="Monaco" pitchFamily="2" charset="77"/>
              </a:rPr>
              <a:t># 2- model identification</a:t>
            </a:r>
          </a:p>
          <a:p>
            <a:pPr marL="0" indent="0">
              <a:buFont typeface="Arial" panose="020B0604020202020204" pitchFamily="34" charset="0"/>
              <a:buNone/>
            </a:pPr>
            <a:r>
              <a:rPr lang="en-US" sz="1000" dirty="0">
                <a:solidFill>
                  <a:schemeClr val="accent1">
                    <a:lumMod val="75000"/>
                  </a:schemeClr>
                </a:solidFill>
                <a:latin typeface="Monaco" pitchFamily="2" charset="77"/>
              </a:rPr>
              <a:t>&gt; fit &lt;- </a:t>
            </a:r>
            <a:r>
              <a:rPr lang="en-US" sz="1000" dirty="0" err="1">
                <a:solidFill>
                  <a:schemeClr val="accent1">
                    <a:lumMod val="75000"/>
                  </a:schemeClr>
                </a:solidFill>
                <a:latin typeface="Monaco" pitchFamily="2" charset="77"/>
              </a:rPr>
              <a:t>sem</a:t>
            </a:r>
            <a:r>
              <a:rPr lang="en-US" sz="1000" dirty="0">
                <a:solidFill>
                  <a:schemeClr val="accent1">
                    <a:lumMod val="75000"/>
                  </a:schemeClr>
                </a:solidFill>
                <a:latin typeface="Monaco" pitchFamily="2" charset="77"/>
              </a:rPr>
              <a:t>(model=m1, data=dt)</a:t>
            </a:r>
          </a:p>
          <a:p>
            <a:pPr marL="0" indent="0">
              <a:buNone/>
            </a:pPr>
            <a:r>
              <a:rPr lang="en-US" sz="1000" b="1" dirty="0">
                <a:latin typeface="Monaco" pitchFamily="2" charset="77"/>
              </a:rPr>
              <a:t># 3- model evaluation</a:t>
            </a:r>
          </a:p>
          <a:p>
            <a:pPr marL="0" indent="0">
              <a:buNone/>
            </a:pPr>
            <a:r>
              <a:rPr lang="en-US" sz="1000" dirty="0">
                <a:solidFill>
                  <a:schemeClr val="accent1">
                    <a:lumMod val="75000"/>
                  </a:schemeClr>
                </a:solidFill>
                <a:latin typeface="Monaco" pitchFamily="2" charset="77"/>
              </a:rPr>
              <a:t>&gt; summary(fit, </a:t>
            </a:r>
            <a:r>
              <a:rPr lang="en-US" sz="1000" dirty="0" err="1">
                <a:solidFill>
                  <a:schemeClr val="accent1">
                    <a:lumMod val="75000"/>
                  </a:schemeClr>
                </a:solidFill>
                <a:latin typeface="Monaco" pitchFamily="2" charset="77"/>
              </a:rPr>
              <a:t>fit.measures</a:t>
            </a:r>
            <a:r>
              <a:rPr lang="en-US" sz="1000" dirty="0">
                <a:solidFill>
                  <a:schemeClr val="accent1">
                    <a:lumMod val="75000"/>
                  </a:schemeClr>
                </a:solidFill>
                <a:latin typeface="Monaco" pitchFamily="2" charset="77"/>
              </a:rPr>
              <a:t>=TRUE)</a:t>
            </a:r>
          </a:p>
          <a:p>
            <a:pPr marL="0" indent="0">
              <a:buFont typeface="Arial" panose="020B0604020202020204" pitchFamily="34" charset="0"/>
              <a:buNone/>
            </a:pPr>
            <a:r>
              <a:rPr lang="en-US" sz="1000" b="1" dirty="0">
                <a:latin typeface="Monaco" pitchFamily="2" charset="77"/>
              </a:rPr>
              <a:t># 4- model re-specification step</a:t>
            </a:r>
            <a:endParaRPr lang="en-US" sz="1000" dirty="0">
              <a:latin typeface="Monaco" pitchFamily="2" charset="77"/>
            </a:endParaRPr>
          </a:p>
          <a:p>
            <a:pPr marL="0" indent="0">
              <a:buFont typeface="Arial" panose="020B0604020202020204" pitchFamily="34" charset="0"/>
              <a:buNone/>
            </a:pPr>
            <a:r>
              <a:rPr lang="en-US" sz="1000" dirty="0">
                <a:solidFill>
                  <a:schemeClr val="accent1">
                    <a:lumMod val="75000"/>
                  </a:schemeClr>
                </a:solidFill>
                <a:latin typeface="Monaco" pitchFamily="2" charset="77"/>
              </a:rPr>
              <a:t>&gt; </a:t>
            </a:r>
            <a:r>
              <a:rPr lang="en-US" sz="1000" dirty="0" err="1">
                <a:solidFill>
                  <a:schemeClr val="accent1">
                    <a:lumMod val="75000"/>
                  </a:schemeClr>
                </a:solidFill>
                <a:latin typeface="Monaco" pitchFamily="2" charset="77"/>
              </a:rPr>
              <a:t>modificationindices</a:t>
            </a:r>
            <a:r>
              <a:rPr lang="en-US" sz="1000" dirty="0">
                <a:solidFill>
                  <a:schemeClr val="accent1">
                    <a:lumMod val="75000"/>
                  </a:schemeClr>
                </a:solidFill>
                <a:latin typeface="Monaco" pitchFamily="2" charset="77"/>
              </a:rPr>
              <a:t>()...</a:t>
            </a:r>
          </a:p>
          <a:p>
            <a:pPr marL="0" indent="0">
              <a:buFont typeface="Arial" panose="020B0604020202020204" pitchFamily="34" charset="0"/>
              <a:buNone/>
            </a:pPr>
            <a:r>
              <a:rPr lang="en-US" sz="1000" dirty="0">
                <a:solidFill>
                  <a:schemeClr val="accent1">
                    <a:lumMod val="75000"/>
                  </a:schemeClr>
                </a:solidFill>
                <a:latin typeface="Monaco" pitchFamily="2" charset="77"/>
              </a:rPr>
              <a:t>&gt; m2 &lt;- ...</a:t>
            </a:r>
          </a:p>
          <a:p>
            <a:pPr marL="0" indent="0">
              <a:buFont typeface="Arial" panose="020B0604020202020204" pitchFamily="34" charset="0"/>
              <a:buNone/>
            </a:pPr>
            <a:r>
              <a:rPr lang="en-US" sz="1000" b="1" dirty="0">
                <a:latin typeface="Monaco" pitchFamily="2" charset="77"/>
              </a:rPr>
              <a:t># 5- report and depict model</a:t>
            </a:r>
          </a:p>
          <a:p>
            <a:pPr marL="0" indent="0">
              <a:buFont typeface="Arial" panose="020B0604020202020204" pitchFamily="34" charset="0"/>
              <a:buNone/>
            </a:pPr>
            <a:r>
              <a:rPr lang="en-US" sz="1000" dirty="0">
                <a:solidFill>
                  <a:schemeClr val="accent1">
                    <a:lumMod val="75000"/>
                  </a:schemeClr>
                </a:solidFill>
                <a:latin typeface="Monaco" pitchFamily="2" charset="77"/>
              </a:rPr>
              <a:t>&gt; </a:t>
            </a:r>
            <a:r>
              <a:rPr lang="en-US" sz="1000" dirty="0" err="1">
                <a:solidFill>
                  <a:schemeClr val="accent1">
                    <a:lumMod val="75000"/>
                  </a:schemeClr>
                </a:solidFill>
                <a:latin typeface="Monaco" pitchFamily="2" charset="77"/>
              </a:rPr>
              <a:t>semPaths</a:t>
            </a:r>
            <a:r>
              <a:rPr lang="en-US" sz="1000" dirty="0">
                <a:solidFill>
                  <a:schemeClr val="accent1">
                    <a:lumMod val="75000"/>
                  </a:schemeClr>
                </a:solidFill>
                <a:latin typeface="Monaco" pitchFamily="2" charset="77"/>
              </a:rPr>
              <a:t>(fit, layout=“tree2”)</a:t>
            </a:r>
          </a:p>
        </p:txBody>
      </p:sp>
      <p:grpSp>
        <p:nvGrpSpPr>
          <p:cNvPr id="79" name="Agrupar 78">
            <a:extLst>
              <a:ext uri="{FF2B5EF4-FFF2-40B4-BE49-F238E27FC236}">
                <a16:creationId xmlns:a16="http://schemas.microsoft.com/office/drawing/2014/main" id="{59050604-2166-5647-AE15-E3991786A426}"/>
              </a:ext>
            </a:extLst>
          </p:cNvPr>
          <p:cNvGrpSpPr/>
          <p:nvPr/>
        </p:nvGrpSpPr>
        <p:grpSpPr>
          <a:xfrm>
            <a:off x="6678635" y="1806318"/>
            <a:ext cx="5354407" cy="4931079"/>
            <a:chOff x="6678635" y="1806318"/>
            <a:chExt cx="5354407" cy="4931079"/>
          </a:xfrm>
        </p:grpSpPr>
        <p:pic>
          <p:nvPicPr>
            <p:cNvPr id="69" name="Imagem 68">
              <a:extLst>
                <a:ext uri="{FF2B5EF4-FFF2-40B4-BE49-F238E27FC236}">
                  <a16:creationId xmlns:a16="http://schemas.microsoft.com/office/drawing/2014/main" id="{2A1C9F7E-5D8B-DB4C-8760-BE1CE6AA6D28}"/>
                </a:ext>
              </a:extLst>
            </p:cNvPr>
            <p:cNvPicPr>
              <a:picLocks noChangeAspect="1"/>
            </p:cNvPicPr>
            <p:nvPr/>
          </p:nvPicPr>
          <p:blipFill>
            <a:blip r:embed="rId3"/>
            <a:stretch>
              <a:fillRect/>
            </a:stretch>
          </p:blipFill>
          <p:spPr>
            <a:xfrm>
              <a:off x="6678635" y="1816264"/>
              <a:ext cx="2647150" cy="4921133"/>
            </a:xfrm>
            <a:prstGeom prst="rect">
              <a:avLst/>
            </a:prstGeom>
          </p:spPr>
        </p:pic>
        <p:pic>
          <p:nvPicPr>
            <p:cNvPr id="70" name="Imagem 69">
              <a:extLst>
                <a:ext uri="{FF2B5EF4-FFF2-40B4-BE49-F238E27FC236}">
                  <a16:creationId xmlns:a16="http://schemas.microsoft.com/office/drawing/2014/main" id="{FE016417-8F85-214D-A5B1-DEC6E319552E}"/>
                </a:ext>
              </a:extLst>
            </p:cNvPr>
            <p:cNvPicPr>
              <a:picLocks noChangeAspect="1"/>
            </p:cNvPicPr>
            <p:nvPr/>
          </p:nvPicPr>
          <p:blipFill>
            <a:blip r:embed="rId4"/>
            <a:stretch>
              <a:fillRect/>
            </a:stretch>
          </p:blipFill>
          <p:spPr>
            <a:xfrm>
              <a:off x="9381472" y="1806318"/>
              <a:ext cx="2651570" cy="4200274"/>
            </a:xfrm>
            <a:prstGeom prst="rect">
              <a:avLst/>
            </a:prstGeom>
          </p:spPr>
        </p:pic>
      </p:grpSp>
      <p:grpSp>
        <p:nvGrpSpPr>
          <p:cNvPr id="80" name="Agrupar 79">
            <a:extLst>
              <a:ext uri="{FF2B5EF4-FFF2-40B4-BE49-F238E27FC236}">
                <a16:creationId xmlns:a16="http://schemas.microsoft.com/office/drawing/2014/main" id="{02DAC191-4A3F-8448-952E-78CFA5958AFF}"/>
              </a:ext>
            </a:extLst>
          </p:cNvPr>
          <p:cNvGrpSpPr/>
          <p:nvPr/>
        </p:nvGrpSpPr>
        <p:grpSpPr>
          <a:xfrm>
            <a:off x="6724605" y="2859847"/>
            <a:ext cx="2601180" cy="3820697"/>
            <a:chOff x="6724605" y="2859847"/>
            <a:chExt cx="2601180" cy="3820697"/>
          </a:xfrm>
        </p:grpSpPr>
        <p:sp>
          <p:nvSpPr>
            <p:cNvPr id="71" name="Quadro 70">
              <a:extLst>
                <a:ext uri="{FF2B5EF4-FFF2-40B4-BE49-F238E27FC236}">
                  <a16:creationId xmlns:a16="http://schemas.microsoft.com/office/drawing/2014/main" id="{79F3BC3D-F362-F041-AF47-16477F4C296A}"/>
                </a:ext>
              </a:extLst>
            </p:cNvPr>
            <p:cNvSpPr/>
            <p:nvPr/>
          </p:nvSpPr>
          <p:spPr>
            <a:xfrm>
              <a:off x="6724605" y="2859847"/>
              <a:ext cx="2569385" cy="444150"/>
            </a:xfrm>
            <a:prstGeom prst="frame">
              <a:avLst>
                <a:gd name="adj1" fmla="val 8484"/>
              </a:avLst>
            </a:prstGeom>
            <a:solidFill>
              <a:srgbClr val="C00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DE">
                <a:solidFill>
                  <a:schemeClr val="tx1"/>
                </a:solidFill>
              </a:endParaRPr>
            </a:p>
          </p:txBody>
        </p:sp>
        <p:sp>
          <p:nvSpPr>
            <p:cNvPr id="73" name="Quadro 72">
              <a:extLst>
                <a:ext uri="{FF2B5EF4-FFF2-40B4-BE49-F238E27FC236}">
                  <a16:creationId xmlns:a16="http://schemas.microsoft.com/office/drawing/2014/main" id="{8FE9959F-DB3A-7342-B437-29EC6237E3F4}"/>
                </a:ext>
              </a:extLst>
            </p:cNvPr>
            <p:cNvSpPr/>
            <p:nvPr/>
          </p:nvSpPr>
          <p:spPr>
            <a:xfrm>
              <a:off x="8906437" y="5762847"/>
              <a:ext cx="419348" cy="148855"/>
            </a:xfrm>
            <a:prstGeom prst="frame">
              <a:avLst>
                <a:gd name="adj1" fmla="val 8484"/>
              </a:avLst>
            </a:prstGeom>
            <a:solidFill>
              <a:srgbClr val="C00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DE">
                <a:solidFill>
                  <a:schemeClr val="tx1"/>
                </a:solidFill>
              </a:endParaRPr>
            </a:p>
          </p:txBody>
        </p:sp>
        <p:sp>
          <p:nvSpPr>
            <p:cNvPr id="74" name="Quadro 73">
              <a:extLst>
                <a:ext uri="{FF2B5EF4-FFF2-40B4-BE49-F238E27FC236}">
                  <a16:creationId xmlns:a16="http://schemas.microsoft.com/office/drawing/2014/main" id="{A9AEA289-E3C2-264E-9BA0-896EB9AA7362}"/>
                </a:ext>
              </a:extLst>
            </p:cNvPr>
            <p:cNvSpPr/>
            <p:nvPr/>
          </p:nvSpPr>
          <p:spPr>
            <a:xfrm>
              <a:off x="8906437" y="4198725"/>
              <a:ext cx="419348" cy="148855"/>
            </a:xfrm>
            <a:prstGeom prst="frame">
              <a:avLst>
                <a:gd name="adj1" fmla="val 8484"/>
              </a:avLst>
            </a:prstGeom>
            <a:solidFill>
              <a:srgbClr val="C00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DE">
                <a:solidFill>
                  <a:schemeClr val="tx1"/>
                </a:solidFill>
              </a:endParaRPr>
            </a:p>
          </p:txBody>
        </p:sp>
        <p:sp>
          <p:nvSpPr>
            <p:cNvPr id="75" name="Quadro 74">
              <a:extLst>
                <a:ext uri="{FF2B5EF4-FFF2-40B4-BE49-F238E27FC236}">
                  <a16:creationId xmlns:a16="http://schemas.microsoft.com/office/drawing/2014/main" id="{5DB33404-3BAB-EE4B-9051-E415F70C2E1F}"/>
                </a:ext>
              </a:extLst>
            </p:cNvPr>
            <p:cNvSpPr/>
            <p:nvPr/>
          </p:nvSpPr>
          <p:spPr>
            <a:xfrm>
              <a:off x="8874642" y="6531689"/>
              <a:ext cx="419348" cy="148855"/>
            </a:xfrm>
            <a:prstGeom prst="frame">
              <a:avLst>
                <a:gd name="adj1" fmla="val 8484"/>
              </a:avLst>
            </a:prstGeom>
            <a:solidFill>
              <a:srgbClr val="C00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DE">
                <a:solidFill>
                  <a:schemeClr val="tx1"/>
                </a:solidFill>
              </a:endParaRPr>
            </a:p>
          </p:txBody>
        </p:sp>
      </p:grpSp>
      <p:sp>
        <p:nvSpPr>
          <p:cNvPr id="76" name="Quadro 75">
            <a:extLst>
              <a:ext uri="{FF2B5EF4-FFF2-40B4-BE49-F238E27FC236}">
                <a16:creationId xmlns:a16="http://schemas.microsoft.com/office/drawing/2014/main" id="{31179CE0-DF35-EA42-BC1E-E06ABA32C86E}"/>
              </a:ext>
            </a:extLst>
          </p:cNvPr>
          <p:cNvSpPr/>
          <p:nvPr/>
        </p:nvSpPr>
        <p:spPr>
          <a:xfrm>
            <a:off x="9395648" y="2495108"/>
            <a:ext cx="2611267" cy="787626"/>
          </a:xfrm>
          <a:prstGeom prst="frame">
            <a:avLst>
              <a:gd name="adj1" fmla="val 3984"/>
            </a:avLst>
          </a:prstGeom>
          <a:solidFill>
            <a:srgbClr val="C00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DE">
              <a:solidFill>
                <a:schemeClr val="tx1"/>
              </a:solidFill>
            </a:endParaRPr>
          </a:p>
        </p:txBody>
      </p:sp>
      <p:sp>
        <p:nvSpPr>
          <p:cNvPr id="77" name="Quadro 76">
            <a:extLst>
              <a:ext uri="{FF2B5EF4-FFF2-40B4-BE49-F238E27FC236}">
                <a16:creationId xmlns:a16="http://schemas.microsoft.com/office/drawing/2014/main" id="{DC9ECFEC-4A3D-9A43-8C87-8D3D4BA1B30E}"/>
              </a:ext>
            </a:extLst>
          </p:cNvPr>
          <p:cNvSpPr/>
          <p:nvPr/>
        </p:nvSpPr>
        <p:spPr>
          <a:xfrm>
            <a:off x="9395647" y="3303997"/>
            <a:ext cx="2611267" cy="1097882"/>
          </a:xfrm>
          <a:prstGeom prst="frame">
            <a:avLst>
              <a:gd name="adj1" fmla="val 3338"/>
            </a:avLst>
          </a:prstGeom>
          <a:solidFill>
            <a:srgbClr val="C00000"/>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DE">
              <a:solidFill>
                <a:schemeClr val="tx1"/>
              </a:solidFill>
            </a:endParaRPr>
          </a:p>
        </p:txBody>
      </p:sp>
      <p:pic>
        <p:nvPicPr>
          <p:cNvPr id="78" name="Imagem 77">
            <a:extLst>
              <a:ext uri="{FF2B5EF4-FFF2-40B4-BE49-F238E27FC236}">
                <a16:creationId xmlns:a16="http://schemas.microsoft.com/office/drawing/2014/main" id="{06ACB526-2F5A-344D-8BC1-FEC0B555E28D}"/>
              </a:ext>
            </a:extLst>
          </p:cNvPr>
          <p:cNvPicPr>
            <a:picLocks noChangeAspect="1"/>
          </p:cNvPicPr>
          <p:nvPr/>
        </p:nvPicPr>
        <p:blipFill rotWithShape="1">
          <a:blip r:embed="rId5"/>
          <a:srcRect l="12992" r="11990"/>
          <a:stretch/>
        </p:blipFill>
        <p:spPr>
          <a:xfrm>
            <a:off x="7400131" y="2283706"/>
            <a:ext cx="3976857" cy="3479141"/>
          </a:xfrm>
          <a:prstGeom prst="rect">
            <a:avLst/>
          </a:prstGeom>
          <a:ln>
            <a:solidFill>
              <a:schemeClr val="bg1"/>
            </a:solidFill>
          </a:ln>
        </p:spPr>
      </p:pic>
      <p:grpSp>
        <p:nvGrpSpPr>
          <p:cNvPr id="88" name="Agrupar 87">
            <a:extLst>
              <a:ext uri="{FF2B5EF4-FFF2-40B4-BE49-F238E27FC236}">
                <a16:creationId xmlns:a16="http://schemas.microsoft.com/office/drawing/2014/main" id="{46766A11-48C1-E847-B721-6D6F23A4C133}"/>
              </a:ext>
            </a:extLst>
          </p:cNvPr>
          <p:cNvGrpSpPr/>
          <p:nvPr/>
        </p:nvGrpSpPr>
        <p:grpSpPr>
          <a:xfrm>
            <a:off x="1669355" y="2020555"/>
            <a:ext cx="3801955" cy="1678583"/>
            <a:chOff x="1669355" y="2020555"/>
            <a:chExt cx="3801955" cy="1678583"/>
          </a:xfrm>
        </p:grpSpPr>
        <p:grpSp>
          <p:nvGrpSpPr>
            <p:cNvPr id="68" name="Agrupar 67">
              <a:extLst>
                <a:ext uri="{FF2B5EF4-FFF2-40B4-BE49-F238E27FC236}">
                  <a16:creationId xmlns:a16="http://schemas.microsoft.com/office/drawing/2014/main" id="{57BC6558-5311-FD4F-B496-A7F22296ACE1}"/>
                </a:ext>
              </a:extLst>
            </p:cNvPr>
            <p:cNvGrpSpPr/>
            <p:nvPr/>
          </p:nvGrpSpPr>
          <p:grpSpPr>
            <a:xfrm>
              <a:off x="1669355" y="2020555"/>
              <a:ext cx="3801955" cy="1678583"/>
              <a:chOff x="158958" y="1987182"/>
              <a:chExt cx="3801955" cy="1678583"/>
            </a:xfrm>
          </p:grpSpPr>
          <p:sp>
            <p:nvSpPr>
              <p:cNvPr id="15" name="Retângulo 14">
                <a:extLst>
                  <a:ext uri="{FF2B5EF4-FFF2-40B4-BE49-F238E27FC236}">
                    <a16:creationId xmlns:a16="http://schemas.microsoft.com/office/drawing/2014/main" id="{69932BDF-A292-F74A-B5BF-D8D6E43CD42B}"/>
                  </a:ext>
                </a:extLst>
              </p:cNvPr>
              <p:cNvSpPr/>
              <p:nvPr/>
            </p:nvSpPr>
            <p:spPr>
              <a:xfrm>
                <a:off x="2944511" y="3043254"/>
                <a:ext cx="933449" cy="492370"/>
              </a:xfrm>
              <a:prstGeom prst="rect">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work</a:t>
                </a:r>
                <a:r>
                  <a:rPr lang="de-DE" sz="1100" dirty="0"/>
                  <a:t> </a:t>
                </a:r>
                <a:r>
                  <a:rPr lang="de-DE" sz="1100" dirty="0" err="1"/>
                  <a:t>performance</a:t>
                </a:r>
                <a:endParaRPr lang="pt-DE" sz="1100" dirty="0"/>
              </a:p>
            </p:txBody>
          </p:sp>
          <p:cxnSp>
            <p:nvCxnSpPr>
              <p:cNvPr id="17" name="Conector de Seta Reta 16">
                <a:extLst>
                  <a:ext uri="{FF2B5EF4-FFF2-40B4-BE49-F238E27FC236}">
                    <a16:creationId xmlns:a16="http://schemas.microsoft.com/office/drawing/2014/main" id="{045D5574-C578-CB4E-8FAF-1F5E00D19694}"/>
                  </a:ext>
                </a:extLst>
              </p:cNvPr>
              <p:cNvCxnSpPr>
                <a:cxnSpLocks/>
                <a:stCxn id="4" idx="6"/>
              </p:cNvCxnSpPr>
              <p:nvPr/>
            </p:nvCxnSpPr>
            <p:spPr>
              <a:xfrm>
                <a:off x="2021707" y="3282733"/>
                <a:ext cx="856246" cy="0"/>
              </a:xfrm>
              <a:prstGeom prst="straightConnector1">
                <a:avLst/>
              </a:prstGeom>
              <a:ln w="12700">
                <a:solidFill>
                  <a:schemeClr val="tx1"/>
                </a:solidFill>
                <a:tailEnd type="triangle"/>
              </a:ln>
            </p:spPr>
            <p:style>
              <a:lnRef idx="3">
                <a:schemeClr val="dk1"/>
              </a:lnRef>
              <a:fillRef idx="0">
                <a:schemeClr val="dk1"/>
              </a:fillRef>
              <a:effectRef idx="2">
                <a:schemeClr val="dk1"/>
              </a:effectRef>
              <a:fontRef idx="minor">
                <a:schemeClr val="tx1"/>
              </a:fontRef>
            </p:style>
          </p:cxnSp>
          <p:sp>
            <p:nvSpPr>
              <p:cNvPr id="12" name="Retângulo 11">
                <a:extLst>
                  <a:ext uri="{FF2B5EF4-FFF2-40B4-BE49-F238E27FC236}">
                    <a16:creationId xmlns:a16="http://schemas.microsoft.com/office/drawing/2014/main" id="{800748E6-0D5C-6947-9CC9-B70D37015F1C}"/>
                  </a:ext>
                </a:extLst>
              </p:cNvPr>
              <p:cNvSpPr/>
              <p:nvPr/>
            </p:nvSpPr>
            <p:spPr>
              <a:xfrm>
                <a:off x="2877953" y="2021843"/>
                <a:ext cx="466724" cy="210374"/>
              </a:xfrm>
              <a:prstGeom prst="rect">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age</a:t>
                </a:r>
                <a:endParaRPr lang="pt-DE" sz="1100" dirty="0"/>
              </a:p>
            </p:txBody>
          </p:sp>
          <p:sp>
            <p:nvSpPr>
              <p:cNvPr id="18" name="Retângulo 17">
                <a:extLst>
                  <a:ext uri="{FF2B5EF4-FFF2-40B4-BE49-F238E27FC236}">
                    <a16:creationId xmlns:a16="http://schemas.microsoft.com/office/drawing/2014/main" id="{8E3FEA7B-3551-9347-8063-A4922BDBB18D}"/>
                  </a:ext>
                </a:extLst>
              </p:cNvPr>
              <p:cNvSpPr/>
              <p:nvPr/>
            </p:nvSpPr>
            <p:spPr>
              <a:xfrm>
                <a:off x="3494189" y="2025876"/>
                <a:ext cx="466724" cy="210374"/>
              </a:xfrm>
              <a:prstGeom prst="rect">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sex</a:t>
                </a:r>
                <a:endParaRPr lang="pt-DE" sz="1100" dirty="0"/>
              </a:p>
            </p:txBody>
          </p:sp>
          <p:sp>
            <p:nvSpPr>
              <p:cNvPr id="20" name="Retângulo 19">
                <a:extLst>
                  <a:ext uri="{FF2B5EF4-FFF2-40B4-BE49-F238E27FC236}">
                    <a16:creationId xmlns:a16="http://schemas.microsoft.com/office/drawing/2014/main" id="{0F8242AA-C317-744E-9E96-21EEE6385D68}"/>
                  </a:ext>
                </a:extLst>
              </p:cNvPr>
              <p:cNvSpPr/>
              <p:nvPr/>
            </p:nvSpPr>
            <p:spPr>
              <a:xfrm>
                <a:off x="1486750" y="1987182"/>
                <a:ext cx="972000" cy="210374"/>
              </a:xfrm>
              <a:prstGeom prst="rect">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nr.</a:t>
                </a:r>
                <a:r>
                  <a:rPr lang="de-DE" sz="1100" dirty="0"/>
                  <a:t> </a:t>
                </a:r>
                <a:r>
                  <a:rPr lang="de-DE" sz="1100" dirty="0" err="1"/>
                  <a:t>of</a:t>
                </a:r>
                <a:r>
                  <a:rPr lang="de-DE" sz="1100" dirty="0"/>
                  <a:t> </a:t>
                </a:r>
                <a:r>
                  <a:rPr lang="de-DE" sz="1100" dirty="0" err="1"/>
                  <a:t>friends</a:t>
                </a:r>
                <a:endParaRPr lang="pt-DE" sz="1100" dirty="0"/>
              </a:p>
            </p:txBody>
          </p:sp>
          <p:sp>
            <p:nvSpPr>
              <p:cNvPr id="21" name="Retângulo 20">
                <a:extLst>
                  <a:ext uri="{FF2B5EF4-FFF2-40B4-BE49-F238E27FC236}">
                    <a16:creationId xmlns:a16="http://schemas.microsoft.com/office/drawing/2014/main" id="{AB1E08B8-907B-8947-8C18-0D7DB2686E11}"/>
                  </a:ext>
                </a:extLst>
              </p:cNvPr>
              <p:cNvSpPr/>
              <p:nvPr/>
            </p:nvSpPr>
            <p:spPr>
              <a:xfrm>
                <a:off x="590958" y="2003484"/>
                <a:ext cx="720000" cy="210374"/>
              </a:xfrm>
              <a:prstGeom prst="rect">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income</a:t>
                </a:r>
                <a:endParaRPr lang="pt-DE" sz="1100" dirty="0"/>
              </a:p>
            </p:txBody>
          </p:sp>
          <p:sp>
            <p:nvSpPr>
              <p:cNvPr id="22" name="Retângulo 21">
                <a:extLst>
                  <a:ext uri="{FF2B5EF4-FFF2-40B4-BE49-F238E27FC236}">
                    <a16:creationId xmlns:a16="http://schemas.microsoft.com/office/drawing/2014/main" id="{FF48E141-597F-6A4C-A820-535B329B5E15}"/>
                  </a:ext>
                </a:extLst>
              </p:cNvPr>
              <p:cNvSpPr/>
              <p:nvPr/>
            </p:nvSpPr>
            <p:spPr>
              <a:xfrm>
                <a:off x="158958" y="2409847"/>
                <a:ext cx="792000" cy="210374"/>
              </a:xfrm>
              <a:prstGeom prst="rect">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de-DE" sz="1100" dirty="0" err="1"/>
                  <a:t>education</a:t>
                </a:r>
                <a:endParaRPr lang="pt-DE" sz="1100" dirty="0"/>
              </a:p>
            </p:txBody>
          </p:sp>
          <p:sp>
            <p:nvSpPr>
              <p:cNvPr id="4" name="Oval 3">
                <a:extLst>
                  <a:ext uri="{FF2B5EF4-FFF2-40B4-BE49-F238E27FC236}">
                    <a16:creationId xmlns:a16="http://schemas.microsoft.com/office/drawing/2014/main" id="{0E659A22-DA9B-7D43-B027-F13B5CE877AE}"/>
                  </a:ext>
                </a:extLst>
              </p:cNvPr>
              <p:cNvSpPr/>
              <p:nvPr/>
            </p:nvSpPr>
            <p:spPr>
              <a:xfrm>
                <a:off x="950958" y="2899701"/>
                <a:ext cx="1070749" cy="766064"/>
              </a:xfrm>
              <a:prstGeom prst="ellipse">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pt-BR" sz="1100" dirty="0"/>
                  <a:t>l</a:t>
                </a:r>
                <a:r>
                  <a:rPr lang="pt-DE" sz="1100" dirty="0"/>
                  <a:t>ife</a:t>
                </a:r>
              </a:p>
              <a:p>
                <a:pPr algn="ctr"/>
                <a:r>
                  <a:rPr lang="pt-DE" sz="1100" dirty="0"/>
                  <a:t>success</a:t>
                </a:r>
              </a:p>
            </p:txBody>
          </p:sp>
          <p:cxnSp>
            <p:nvCxnSpPr>
              <p:cNvPr id="23" name="Conector de Seta Reta 22">
                <a:extLst>
                  <a:ext uri="{FF2B5EF4-FFF2-40B4-BE49-F238E27FC236}">
                    <a16:creationId xmlns:a16="http://schemas.microsoft.com/office/drawing/2014/main" id="{7E70E715-A609-1840-8340-6588F6C48B5D}"/>
                  </a:ext>
                </a:extLst>
              </p:cNvPr>
              <p:cNvCxnSpPr>
                <a:cxnSpLocks/>
                <a:stCxn id="12" idx="2"/>
              </p:cNvCxnSpPr>
              <p:nvPr/>
            </p:nvCxnSpPr>
            <p:spPr>
              <a:xfrm>
                <a:off x="3111315" y="2232217"/>
                <a:ext cx="207082" cy="714161"/>
              </a:xfrm>
              <a:prstGeom prst="straightConnector1">
                <a:avLst/>
              </a:prstGeom>
              <a:ln w="127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26" name="Conector de Seta Reta 25">
                <a:extLst>
                  <a:ext uri="{FF2B5EF4-FFF2-40B4-BE49-F238E27FC236}">
                    <a16:creationId xmlns:a16="http://schemas.microsoft.com/office/drawing/2014/main" id="{6976D167-3B48-5547-97FF-60235EAEFFD1}"/>
                  </a:ext>
                </a:extLst>
              </p:cNvPr>
              <p:cNvCxnSpPr>
                <a:cxnSpLocks/>
                <a:stCxn id="18" idx="2"/>
              </p:cNvCxnSpPr>
              <p:nvPr/>
            </p:nvCxnSpPr>
            <p:spPr>
              <a:xfrm flipH="1">
                <a:off x="3494189" y="2236250"/>
                <a:ext cx="233362" cy="710128"/>
              </a:xfrm>
              <a:prstGeom prst="straightConnector1">
                <a:avLst/>
              </a:prstGeom>
              <a:ln w="127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31" name="Conector de Seta Reta 30">
                <a:extLst>
                  <a:ext uri="{FF2B5EF4-FFF2-40B4-BE49-F238E27FC236}">
                    <a16:creationId xmlns:a16="http://schemas.microsoft.com/office/drawing/2014/main" id="{6FF2BB48-32A0-474E-B9BC-C67DCE0D7469}"/>
                  </a:ext>
                </a:extLst>
              </p:cNvPr>
              <p:cNvCxnSpPr>
                <a:cxnSpLocks/>
                <a:stCxn id="12" idx="2"/>
              </p:cNvCxnSpPr>
              <p:nvPr/>
            </p:nvCxnSpPr>
            <p:spPr>
              <a:xfrm flipH="1">
                <a:off x="1909672" y="2232217"/>
                <a:ext cx="1201643" cy="667484"/>
              </a:xfrm>
              <a:prstGeom prst="straightConnector1">
                <a:avLst/>
              </a:prstGeom>
              <a:ln w="127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34" name="Conector de Seta Reta 33">
                <a:extLst>
                  <a:ext uri="{FF2B5EF4-FFF2-40B4-BE49-F238E27FC236}">
                    <a16:creationId xmlns:a16="http://schemas.microsoft.com/office/drawing/2014/main" id="{27DC4B6A-076C-9348-ADEC-7E01217C398A}"/>
                  </a:ext>
                </a:extLst>
              </p:cNvPr>
              <p:cNvCxnSpPr>
                <a:cxnSpLocks/>
                <a:stCxn id="18" idx="2"/>
              </p:cNvCxnSpPr>
              <p:nvPr/>
            </p:nvCxnSpPr>
            <p:spPr>
              <a:xfrm flipH="1">
                <a:off x="2048629" y="2236250"/>
                <a:ext cx="1678922" cy="794600"/>
              </a:xfrm>
              <a:prstGeom prst="straightConnector1">
                <a:avLst/>
              </a:prstGeom>
              <a:ln w="127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37" name="Conector de Seta Reta 36">
                <a:extLst>
                  <a:ext uri="{FF2B5EF4-FFF2-40B4-BE49-F238E27FC236}">
                    <a16:creationId xmlns:a16="http://schemas.microsoft.com/office/drawing/2014/main" id="{92F555D7-9FB6-3046-9C26-338237608B0D}"/>
                  </a:ext>
                </a:extLst>
              </p:cNvPr>
              <p:cNvCxnSpPr>
                <a:cxnSpLocks/>
                <a:stCxn id="4" idx="0"/>
                <a:endCxn id="20" idx="2"/>
              </p:cNvCxnSpPr>
              <p:nvPr/>
            </p:nvCxnSpPr>
            <p:spPr>
              <a:xfrm flipV="1">
                <a:off x="1486333" y="2197556"/>
                <a:ext cx="486417" cy="702145"/>
              </a:xfrm>
              <a:prstGeom prst="straightConnector1">
                <a:avLst/>
              </a:prstGeom>
              <a:ln w="127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0" name="Conector de Seta Reta 39">
                <a:extLst>
                  <a:ext uri="{FF2B5EF4-FFF2-40B4-BE49-F238E27FC236}">
                    <a16:creationId xmlns:a16="http://schemas.microsoft.com/office/drawing/2014/main" id="{A5D8DF52-C93C-D44B-8F4F-D88C916F1231}"/>
                  </a:ext>
                </a:extLst>
              </p:cNvPr>
              <p:cNvCxnSpPr>
                <a:cxnSpLocks/>
                <a:stCxn id="4" idx="0"/>
                <a:endCxn id="21" idx="2"/>
              </p:cNvCxnSpPr>
              <p:nvPr/>
            </p:nvCxnSpPr>
            <p:spPr>
              <a:xfrm flipH="1" flipV="1">
                <a:off x="950958" y="2213858"/>
                <a:ext cx="535375" cy="685843"/>
              </a:xfrm>
              <a:prstGeom prst="straightConnector1">
                <a:avLst/>
              </a:prstGeom>
              <a:ln w="127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3" name="Conector de Seta Reta 42">
                <a:extLst>
                  <a:ext uri="{FF2B5EF4-FFF2-40B4-BE49-F238E27FC236}">
                    <a16:creationId xmlns:a16="http://schemas.microsoft.com/office/drawing/2014/main" id="{5BB65DE0-6FBB-E84C-8F1E-F120B4FAEC34}"/>
                  </a:ext>
                </a:extLst>
              </p:cNvPr>
              <p:cNvCxnSpPr>
                <a:cxnSpLocks/>
                <a:stCxn id="4" idx="0"/>
                <a:endCxn id="22" idx="2"/>
              </p:cNvCxnSpPr>
              <p:nvPr/>
            </p:nvCxnSpPr>
            <p:spPr>
              <a:xfrm flipH="1" flipV="1">
                <a:off x="554958" y="2620221"/>
                <a:ext cx="931375" cy="279480"/>
              </a:xfrm>
              <a:prstGeom prst="straightConnector1">
                <a:avLst/>
              </a:prstGeom>
              <a:ln w="12700">
                <a:solidFill>
                  <a:schemeClr val="tx1"/>
                </a:solidFill>
                <a:tailEnd type="triangle"/>
              </a:ln>
            </p:spPr>
            <p:style>
              <a:lnRef idx="3">
                <a:schemeClr val="dk1"/>
              </a:lnRef>
              <a:fillRef idx="0">
                <a:schemeClr val="dk1"/>
              </a:fillRef>
              <a:effectRef idx="2">
                <a:schemeClr val="dk1"/>
              </a:effectRef>
              <a:fontRef idx="minor">
                <a:schemeClr val="tx1"/>
              </a:fontRef>
            </p:style>
          </p:cxnSp>
        </p:grpSp>
        <p:cxnSp>
          <p:nvCxnSpPr>
            <p:cNvPr id="86" name="Conector de Seta Reta 85">
              <a:extLst>
                <a:ext uri="{FF2B5EF4-FFF2-40B4-BE49-F238E27FC236}">
                  <a16:creationId xmlns:a16="http://schemas.microsoft.com/office/drawing/2014/main" id="{7B9E2F27-94E4-8D48-94B8-9563412EB27E}"/>
                </a:ext>
              </a:extLst>
            </p:cNvPr>
            <p:cNvCxnSpPr>
              <a:cxnSpLocks/>
            </p:cNvCxnSpPr>
            <p:nvPr/>
          </p:nvCxnSpPr>
          <p:spPr>
            <a:xfrm flipH="1">
              <a:off x="1800225" y="2196311"/>
              <a:ext cx="255927" cy="223039"/>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936042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8">
                                            <p:txEl>
                                              <p:pRg st="0" end="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8">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8">
                                            <p:txEl>
                                              <p:pRg st="2" end="2"/>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8">
                                            <p:txEl>
                                              <p:pRg st="3" end="3"/>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80"/>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6"/>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7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58">
                                            <p:txEl>
                                              <p:pRg st="4" end="4"/>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58">
                                            <p:txEl>
                                              <p:pRg st="5" end="5"/>
                                            </p:txEl>
                                          </p:spTgt>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58">
                                            <p:txEl>
                                              <p:pRg st="6" end="6"/>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58">
                                            <p:txEl>
                                              <p:pRg st="7" end="7"/>
                                            </p:txEl>
                                          </p:spTgt>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58">
                                            <p:txEl>
                                              <p:pRg st="8" end="8"/>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15ED6E-BC1A-924E-8D5E-4D1228388C10}"/>
              </a:ext>
            </a:extLst>
          </p:cNvPr>
          <p:cNvSpPr>
            <a:spLocks noGrp="1"/>
          </p:cNvSpPr>
          <p:nvPr>
            <p:ph type="title"/>
          </p:nvPr>
        </p:nvSpPr>
        <p:spPr>
          <a:xfrm>
            <a:off x="838200" y="365125"/>
            <a:ext cx="10515600" cy="1325563"/>
          </a:xfrm>
        </p:spPr>
        <p:txBody>
          <a:bodyPr>
            <a:normAutofit/>
          </a:bodyPr>
          <a:lstStyle/>
          <a:p>
            <a:r>
              <a:rPr lang="pt-DE" sz="4200" dirty="0"/>
              <a:t>For more information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Espaço Reservado para Conteúdo 2">
            <a:extLst>
              <a:ext uri="{FF2B5EF4-FFF2-40B4-BE49-F238E27FC236}">
                <a16:creationId xmlns:a16="http://schemas.microsoft.com/office/drawing/2014/main" id="{D7E53E49-447A-8B46-AF68-32338B1DFCB7}"/>
              </a:ext>
            </a:extLst>
          </p:cNvPr>
          <p:cNvSpPr>
            <a:spLocks noGrp="1"/>
          </p:cNvSpPr>
          <p:nvPr>
            <p:ph idx="1"/>
          </p:nvPr>
        </p:nvSpPr>
        <p:spPr>
          <a:xfrm>
            <a:off x="838200" y="1825625"/>
            <a:ext cx="10515600" cy="4667250"/>
          </a:xfrm>
        </p:spPr>
        <p:txBody>
          <a:bodyPr>
            <a:normAutofit/>
          </a:bodyPr>
          <a:lstStyle/>
          <a:p>
            <a:pPr marL="0" indent="0">
              <a:buNone/>
            </a:pPr>
            <a:r>
              <a:rPr lang="pt-BR" sz="1200" dirty="0">
                <a:hlinkClick r:id="rId3"/>
              </a:rPr>
              <a:t>Wikipedia article: https://en.wikipedia.org/wiki/Structural_equation_modeling</a:t>
            </a:r>
            <a:endParaRPr lang="pt-BR" sz="1200" dirty="0"/>
          </a:p>
          <a:p>
            <a:pPr marL="0" indent="0">
              <a:buNone/>
            </a:pPr>
            <a:endParaRPr lang="pt-BR" sz="1200" dirty="0"/>
          </a:p>
          <a:p>
            <a:pPr marL="0" indent="0">
              <a:buNone/>
            </a:pPr>
            <a:r>
              <a:rPr lang="pt-BR" sz="1200" dirty="0" err="1"/>
              <a:t>Aiken</a:t>
            </a:r>
            <a:r>
              <a:rPr lang="pt-BR" sz="1200" dirty="0"/>
              <a:t>, L. S., West, S. G., &amp; Reno, R. R. (1991). </a:t>
            </a:r>
            <a:r>
              <a:rPr lang="pt-BR" sz="1200" dirty="0" err="1"/>
              <a:t>Multiple</a:t>
            </a:r>
            <a:r>
              <a:rPr lang="pt-BR" sz="1200" dirty="0"/>
              <a:t> </a:t>
            </a:r>
            <a:r>
              <a:rPr lang="pt-BR" sz="1200" dirty="0" err="1"/>
              <a:t>regression</a:t>
            </a:r>
            <a:r>
              <a:rPr lang="pt-BR" sz="1200" dirty="0"/>
              <a:t>: </a:t>
            </a:r>
            <a:r>
              <a:rPr lang="pt-BR" sz="1200" dirty="0" err="1"/>
              <a:t>Testing</a:t>
            </a:r>
            <a:r>
              <a:rPr lang="pt-BR" sz="1200" dirty="0"/>
              <a:t> </a:t>
            </a:r>
            <a:r>
              <a:rPr lang="pt-BR" sz="1200" dirty="0" err="1"/>
              <a:t>and</a:t>
            </a:r>
            <a:r>
              <a:rPr lang="pt-BR" sz="1200" dirty="0"/>
              <a:t> </a:t>
            </a:r>
            <a:r>
              <a:rPr lang="pt-BR" sz="1200" dirty="0" err="1"/>
              <a:t>interpreting</a:t>
            </a:r>
            <a:r>
              <a:rPr lang="pt-BR" sz="1200" dirty="0"/>
              <a:t> </a:t>
            </a:r>
            <a:r>
              <a:rPr lang="pt-BR" sz="1200" dirty="0" err="1"/>
              <a:t>interactions</a:t>
            </a:r>
            <a:r>
              <a:rPr lang="pt-BR" sz="1200" dirty="0"/>
              <a:t>. </a:t>
            </a:r>
            <a:r>
              <a:rPr lang="pt-BR" sz="1200" dirty="0" err="1"/>
              <a:t>Sage</a:t>
            </a:r>
            <a:r>
              <a:rPr lang="pt-BR" sz="1200" dirty="0"/>
              <a:t>.</a:t>
            </a:r>
          </a:p>
          <a:p>
            <a:pPr marL="0" indent="0">
              <a:buNone/>
            </a:pPr>
            <a:r>
              <a:rPr lang="pt-BR" sz="1200" dirty="0" err="1"/>
              <a:t>Beaujean</a:t>
            </a:r>
            <a:r>
              <a:rPr lang="pt-BR" sz="1200" dirty="0"/>
              <a:t>, A. A. (2014). </a:t>
            </a:r>
            <a:r>
              <a:rPr lang="pt-BR" sz="1200" dirty="0" err="1"/>
              <a:t>Latent</a:t>
            </a:r>
            <a:r>
              <a:rPr lang="pt-BR" sz="1200" dirty="0"/>
              <a:t> </a:t>
            </a:r>
            <a:r>
              <a:rPr lang="pt-BR" sz="1200" dirty="0" err="1"/>
              <a:t>variable</a:t>
            </a:r>
            <a:r>
              <a:rPr lang="pt-BR" sz="1200" dirty="0"/>
              <a:t> </a:t>
            </a:r>
            <a:r>
              <a:rPr lang="pt-BR" sz="1200" dirty="0" err="1"/>
              <a:t>modeling</a:t>
            </a:r>
            <a:r>
              <a:rPr lang="pt-BR" sz="1200" dirty="0"/>
              <a:t> </a:t>
            </a:r>
            <a:r>
              <a:rPr lang="pt-BR" sz="1200" dirty="0" err="1"/>
              <a:t>using</a:t>
            </a:r>
            <a:r>
              <a:rPr lang="pt-BR" sz="1200" dirty="0"/>
              <a:t> </a:t>
            </a:r>
            <a:r>
              <a:rPr lang="pt-BR" sz="1200" dirty="0" err="1"/>
              <a:t>R</a:t>
            </a:r>
            <a:r>
              <a:rPr lang="pt-BR" sz="1200" dirty="0"/>
              <a:t>: A </a:t>
            </a:r>
            <a:r>
              <a:rPr lang="pt-BR" sz="1200" dirty="0" err="1"/>
              <a:t>step-by-step</a:t>
            </a:r>
            <a:r>
              <a:rPr lang="pt-BR" sz="1200" dirty="0"/>
              <a:t> </a:t>
            </a:r>
            <a:r>
              <a:rPr lang="pt-BR" sz="1200" dirty="0" err="1"/>
              <a:t>guide</a:t>
            </a:r>
            <a:r>
              <a:rPr lang="pt-BR" sz="1200" dirty="0"/>
              <a:t>. </a:t>
            </a:r>
            <a:r>
              <a:rPr lang="pt-BR" sz="1200" dirty="0" err="1"/>
              <a:t>Routledge</a:t>
            </a:r>
            <a:r>
              <a:rPr lang="pt-BR" sz="1200" dirty="0"/>
              <a:t>.</a:t>
            </a:r>
          </a:p>
          <a:p>
            <a:pPr marL="0" indent="0">
              <a:buNone/>
            </a:pPr>
            <a:r>
              <a:rPr lang="pt-BR" sz="1200" dirty="0" err="1"/>
              <a:t>Cham</a:t>
            </a:r>
            <a:r>
              <a:rPr lang="pt-BR" sz="1200" dirty="0"/>
              <a:t>, H., West, S. G., </a:t>
            </a:r>
            <a:r>
              <a:rPr lang="pt-BR" sz="1200" dirty="0" err="1"/>
              <a:t>Ma</a:t>
            </a:r>
            <a:r>
              <a:rPr lang="pt-BR" sz="1200" dirty="0"/>
              <a:t>, </a:t>
            </a:r>
            <a:r>
              <a:rPr lang="pt-BR" sz="1200" dirty="0" err="1"/>
              <a:t>Y</a:t>
            </a:r>
            <a:r>
              <a:rPr lang="pt-BR" sz="1200" dirty="0"/>
              <a:t>., &amp; </a:t>
            </a:r>
            <a:r>
              <a:rPr lang="pt-BR" sz="1200" dirty="0" err="1"/>
              <a:t>Aiken</a:t>
            </a:r>
            <a:r>
              <a:rPr lang="pt-BR" sz="1200" dirty="0"/>
              <a:t>, L. S. (2012). </a:t>
            </a:r>
            <a:r>
              <a:rPr lang="pt-BR" sz="1200" dirty="0" err="1"/>
              <a:t>Estimating</a:t>
            </a:r>
            <a:r>
              <a:rPr lang="pt-BR" sz="1200" dirty="0"/>
              <a:t> </a:t>
            </a:r>
            <a:r>
              <a:rPr lang="pt-BR" sz="1200" dirty="0" err="1"/>
              <a:t>latent</a:t>
            </a:r>
            <a:r>
              <a:rPr lang="pt-BR" sz="1200" dirty="0"/>
              <a:t> </a:t>
            </a:r>
            <a:r>
              <a:rPr lang="pt-BR" sz="1200" dirty="0" err="1"/>
              <a:t>variable</a:t>
            </a:r>
            <a:r>
              <a:rPr lang="pt-BR" sz="1200" dirty="0"/>
              <a:t> </a:t>
            </a:r>
            <a:r>
              <a:rPr lang="pt-BR" sz="1200" dirty="0" err="1"/>
              <a:t>interactions</a:t>
            </a:r>
            <a:r>
              <a:rPr lang="pt-BR" sz="1200" dirty="0"/>
              <a:t> </a:t>
            </a:r>
            <a:r>
              <a:rPr lang="pt-BR" sz="1200" dirty="0" err="1"/>
              <a:t>with</a:t>
            </a:r>
            <a:r>
              <a:rPr lang="pt-BR" sz="1200" dirty="0"/>
              <a:t> </a:t>
            </a:r>
            <a:r>
              <a:rPr lang="pt-BR" sz="1200" dirty="0" err="1"/>
              <a:t>nonnormal</a:t>
            </a:r>
            <a:r>
              <a:rPr lang="pt-BR" sz="1200" dirty="0"/>
              <a:t> </a:t>
            </a:r>
            <a:r>
              <a:rPr lang="pt-BR" sz="1200" dirty="0" err="1"/>
              <a:t>observed</a:t>
            </a:r>
            <a:r>
              <a:rPr lang="pt-BR" sz="1200" dirty="0"/>
              <a:t> data: A </a:t>
            </a:r>
            <a:r>
              <a:rPr lang="pt-BR" sz="1200" dirty="0" err="1"/>
              <a:t>comparison</a:t>
            </a:r>
            <a:r>
              <a:rPr lang="pt-BR" sz="1200" dirty="0"/>
              <a:t> </a:t>
            </a:r>
            <a:r>
              <a:rPr lang="pt-BR" sz="1200" dirty="0" err="1"/>
              <a:t>of</a:t>
            </a:r>
            <a:r>
              <a:rPr lang="pt-BR" sz="1200" dirty="0"/>
              <a:t> four approaches. </a:t>
            </a:r>
            <a:r>
              <a:rPr lang="pt-BR" sz="1200" dirty="0" err="1"/>
              <a:t>Multivariate</a:t>
            </a:r>
            <a:r>
              <a:rPr lang="pt-BR" sz="1200" dirty="0"/>
              <a:t> </a:t>
            </a:r>
            <a:r>
              <a:rPr lang="pt-BR" sz="1200" dirty="0" err="1"/>
              <a:t>Behavioral</a:t>
            </a:r>
            <a:r>
              <a:rPr lang="pt-BR" sz="1200" dirty="0"/>
              <a:t> </a:t>
            </a:r>
            <a:r>
              <a:rPr lang="pt-BR" sz="1200" dirty="0" err="1"/>
              <a:t>Research</a:t>
            </a:r>
            <a:r>
              <a:rPr lang="pt-BR" sz="1200" dirty="0"/>
              <a:t>, 47(6), 840–876.</a:t>
            </a:r>
          </a:p>
          <a:p>
            <a:pPr marL="0" indent="0">
              <a:buNone/>
            </a:pPr>
            <a:r>
              <a:rPr lang="pt-BR" sz="1200" dirty="0"/>
              <a:t>Cohen, J., Cohen, P., West, S. G., &amp; </a:t>
            </a:r>
            <a:r>
              <a:rPr lang="pt-BR" sz="1200" dirty="0" err="1"/>
              <a:t>Aiken</a:t>
            </a:r>
            <a:r>
              <a:rPr lang="pt-BR" sz="1200" dirty="0"/>
              <a:t>, L. S. (1983). </a:t>
            </a:r>
            <a:r>
              <a:rPr lang="pt-BR" sz="1200" dirty="0" err="1"/>
              <a:t>Applied</a:t>
            </a:r>
            <a:r>
              <a:rPr lang="pt-BR" sz="1200" dirty="0"/>
              <a:t> </a:t>
            </a:r>
            <a:r>
              <a:rPr lang="pt-BR" sz="1200" dirty="0" err="1"/>
              <a:t>multiple</a:t>
            </a:r>
            <a:r>
              <a:rPr lang="pt-BR" sz="1200" dirty="0"/>
              <a:t> </a:t>
            </a:r>
            <a:r>
              <a:rPr lang="pt-BR" sz="1200" dirty="0" err="1"/>
              <a:t>regression</a:t>
            </a:r>
            <a:r>
              <a:rPr lang="pt-BR" sz="1200" dirty="0"/>
              <a:t>. </a:t>
            </a:r>
            <a:r>
              <a:rPr lang="pt-BR" sz="1200" dirty="0" err="1"/>
              <a:t>Correlation</a:t>
            </a:r>
            <a:r>
              <a:rPr lang="pt-BR" sz="1200" dirty="0"/>
              <a:t> </a:t>
            </a:r>
            <a:r>
              <a:rPr lang="pt-BR" sz="1200" dirty="0" err="1"/>
              <a:t>Analysis</a:t>
            </a:r>
            <a:r>
              <a:rPr lang="pt-BR" sz="1200" dirty="0"/>
              <a:t> for </a:t>
            </a:r>
            <a:r>
              <a:rPr lang="pt-BR" sz="1200" dirty="0" err="1"/>
              <a:t>the</a:t>
            </a:r>
            <a:r>
              <a:rPr lang="pt-BR" sz="1200" dirty="0"/>
              <a:t> </a:t>
            </a:r>
            <a:r>
              <a:rPr lang="pt-BR" sz="1200" dirty="0" err="1"/>
              <a:t>Behavioral</a:t>
            </a:r>
            <a:r>
              <a:rPr lang="pt-BR" sz="1200" dirty="0"/>
              <a:t> </a:t>
            </a:r>
            <a:r>
              <a:rPr lang="pt-BR" sz="1200" dirty="0" err="1"/>
              <a:t>Sciences</a:t>
            </a:r>
            <a:r>
              <a:rPr lang="pt-BR" sz="1200" dirty="0"/>
              <a:t>, 2.</a:t>
            </a:r>
          </a:p>
          <a:p>
            <a:pPr marL="0" indent="0">
              <a:buNone/>
            </a:pPr>
            <a:r>
              <a:rPr lang="pt-BR" sz="1200" dirty="0" err="1"/>
              <a:t>Garnier-Villarreal</a:t>
            </a:r>
            <a:r>
              <a:rPr lang="pt-BR" sz="1200" dirty="0"/>
              <a:t>, M., &amp; </a:t>
            </a:r>
            <a:r>
              <a:rPr lang="pt-BR" sz="1200" dirty="0" err="1"/>
              <a:t>Jorgensen</a:t>
            </a:r>
            <a:r>
              <a:rPr lang="pt-BR" sz="1200" dirty="0"/>
              <a:t>, T. D. (2020). </a:t>
            </a:r>
            <a:r>
              <a:rPr lang="pt-BR" sz="1200" dirty="0" err="1"/>
              <a:t>Adapting</a:t>
            </a:r>
            <a:r>
              <a:rPr lang="pt-BR" sz="1200" dirty="0"/>
              <a:t> </a:t>
            </a:r>
            <a:r>
              <a:rPr lang="pt-BR" sz="1200" dirty="0" err="1"/>
              <a:t>fit</a:t>
            </a:r>
            <a:r>
              <a:rPr lang="pt-BR" sz="1200" dirty="0"/>
              <a:t> </a:t>
            </a:r>
            <a:r>
              <a:rPr lang="pt-BR" sz="1200" dirty="0" err="1"/>
              <a:t>indices</a:t>
            </a:r>
            <a:r>
              <a:rPr lang="pt-BR" sz="1200" dirty="0"/>
              <a:t> for </a:t>
            </a:r>
            <a:r>
              <a:rPr lang="pt-BR" sz="1200" dirty="0" err="1"/>
              <a:t>Bayesian</a:t>
            </a:r>
            <a:r>
              <a:rPr lang="pt-BR" sz="1200" dirty="0"/>
              <a:t> </a:t>
            </a:r>
            <a:r>
              <a:rPr lang="pt-BR" sz="1200" dirty="0" err="1"/>
              <a:t>structural</a:t>
            </a:r>
            <a:r>
              <a:rPr lang="pt-BR" sz="1200" dirty="0"/>
              <a:t> </a:t>
            </a:r>
            <a:r>
              <a:rPr lang="pt-BR" sz="1200" dirty="0" err="1"/>
              <a:t>equation</a:t>
            </a:r>
            <a:r>
              <a:rPr lang="pt-BR" sz="1200" dirty="0"/>
              <a:t> </a:t>
            </a:r>
            <a:r>
              <a:rPr lang="pt-BR" sz="1200" dirty="0" err="1"/>
              <a:t>modeling</a:t>
            </a:r>
            <a:r>
              <a:rPr lang="pt-BR" sz="1200" dirty="0"/>
              <a:t>: </a:t>
            </a:r>
            <a:r>
              <a:rPr lang="pt-BR" sz="1200" dirty="0" err="1"/>
              <a:t>Comparison</a:t>
            </a:r>
            <a:r>
              <a:rPr lang="pt-BR" sz="1200" dirty="0"/>
              <a:t> </a:t>
            </a:r>
            <a:r>
              <a:rPr lang="pt-BR" sz="1200" dirty="0" err="1"/>
              <a:t>to</a:t>
            </a:r>
            <a:r>
              <a:rPr lang="pt-BR" sz="1200" dirty="0"/>
              <a:t> </a:t>
            </a:r>
            <a:r>
              <a:rPr lang="pt-BR" sz="1200" dirty="0" err="1"/>
              <a:t>maximum</a:t>
            </a:r>
            <a:r>
              <a:rPr lang="pt-BR" sz="1200" dirty="0"/>
              <a:t> </a:t>
            </a:r>
            <a:r>
              <a:rPr lang="pt-BR" sz="1200" dirty="0" err="1"/>
              <a:t>likelihood</a:t>
            </a:r>
            <a:r>
              <a:rPr lang="pt-BR" sz="1200" dirty="0"/>
              <a:t>. </a:t>
            </a:r>
            <a:r>
              <a:rPr lang="pt-BR" sz="1200" dirty="0" err="1"/>
              <a:t>Psychological</a:t>
            </a:r>
            <a:r>
              <a:rPr lang="pt-BR" sz="1200" dirty="0"/>
              <a:t> </a:t>
            </a:r>
            <a:r>
              <a:rPr lang="pt-BR" sz="1200" dirty="0" err="1"/>
              <a:t>Methods</a:t>
            </a:r>
            <a:r>
              <a:rPr lang="pt-BR" sz="1200" dirty="0"/>
              <a:t>, 25(1), 46.</a:t>
            </a:r>
          </a:p>
          <a:p>
            <a:pPr marL="0" indent="0">
              <a:buNone/>
            </a:pPr>
            <a:r>
              <a:rPr lang="pt-BR" sz="1200" dirty="0"/>
              <a:t>Hayes, A. F., &amp; </a:t>
            </a:r>
            <a:r>
              <a:rPr lang="pt-BR" sz="1200" dirty="0" err="1"/>
              <a:t>Scharkow</a:t>
            </a:r>
            <a:r>
              <a:rPr lang="pt-BR" sz="1200" dirty="0"/>
              <a:t>, M. (2013). The </a:t>
            </a:r>
            <a:r>
              <a:rPr lang="pt-BR" sz="1200" dirty="0" err="1"/>
              <a:t>relative</a:t>
            </a:r>
            <a:r>
              <a:rPr lang="pt-BR" sz="1200" dirty="0"/>
              <a:t> </a:t>
            </a:r>
            <a:r>
              <a:rPr lang="pt-BR" sz="1200" dirty="0" err="1"/>
              <a:t>trustworthiness</a:t>
            </a:r>
            <a:r>
              <a:rPr lang="pt-BR" sz="1200" dirty="0"/>
              <a:t> </a:t>
            </a:r>
            <a:r>
              <a:rPr lang="pt-BR" sz="1200" dirty="0" err="1"/>
              <a:t>of</a:t>
            </a:r>
            <a:r>
              <a:rPr lang="pt-BR" sz="1200" dirty="0"/>
              <a:t> </a:t>
            </a:r>
            <a:r>
              <a:rPr lang="pt-BR" sz="1200" dirty="0" err="1"/>
              <a:t>inferential</a:t>
            </a:r>
            <a:r>
              <a:rPr lang="pt-BR" sz="1200" dirty="0"/>
              <a:t> </a:t>
            </a:r>
            <a:r>
              <a:rPr lang="pt-BR" sz="1200" dirty="0" err="1"/>
              <a:t>tests</a:t>
            </a:r>
            <a:r>
              <a:rPr lang="pt-BR" sz="1200" dirty="0"/>
              <a:t> </a:t>
            </a:r>
            <a:r>
              <a:rPr lang="pt-BR" sz="1200" dirty="0" err="1"/>
              <a:t>of</a:t>
            </a:r>
            <a:r>
              <a:rPr lang="pt-BR" sz="1200" dirty="0"/>
              <a:t> </a:t>
            </a:r>
            <a:r>
              <a:rPr lang="pt-BR" sz="1200" dirty="0" err="1"/>
              <a:t>the</a:t>
            </a:r>
            <a:r>
              <a:rPr lang="pt-BR" sz="1200" dirty="0"/>
              <a:t> </a:t>
            </a:r>
            <a:r>
              <a:rPr lang="pt-BR" sz="1200" dirty="0" err="1"/>
              <a:t>indirect</a:t>
            </a:r>
            <a:r>
              <a:rPr lang="pt-BR" sz="1200" dirty="0"/>
              <a:t> </a:t>
            </a:r>
            <a:r>
              <a:rPr lang="pt-BR" sz="1200" dirty="0" err="1"/>
              <a:t>effect</a:t>
            </a:r>
            <a:r>
              <a:rPr lang="pt-BR" sz="1200" dirty="0"/>
              <a:t> in </a:t>
            </a:r>
            <a:r>
              <a:rPr lang="pt-BR" sz="1200" dirty="0" err="1"/>
              <a:t>statistical</a:t>
            </a:r>
            <a:r>
              <a:rPr lang="pt-BR" sz="1200" dirty="0"/>
              <a:t> </a:t>
            </a:r>
            <a:r>
              <a:rPr lang="pt-BR" sz="1200" dirty="0" err="1"/>
              <a:t>mediation</a:t>
            </a:r>
            <a:r>
              <a:rPr lang="pt-BR" sz="1200" dirty="0"/>
              <a:t> </a:t>
            </a:r>
            <a:r>
              <a:rPr lang="pt-BR" sz="1200" dirty="0" err="1"/>
              <a:t>analysis</a:t>
            </a:r>
            <a:r>
              <a:rPr lang="pt-BR" sz="1200" dirty="0"/>
              <a:t> does </a:t>
            </a:r>
            <a:r>
              <a:rPr lang="pt-BR" sz="1200" dirty="0" err="1"/>
              <a:t>method</a:t>
            </a:r>
            <a:r>
              <a:rPr lang="pt-BR" sz="1200" dirty="0"/>
              <a:t> </a:t>
            </a:r>
            <a:r>
              <a:rPr lang="pt-BR" sz="1200" dirty="0" err="1"/>
              <a:t>really</a:t>
            </a:r>
            <a:r>
              <a:rPr lang="pt-BR" sz="1200" dirty="0"/>
              <a:t> </a:t>
            </a:r>
            <a:r>
              <a:rPr lang="pt-BR" sz="1200" dirty="0" err="1"/>
              <a:t>matter</a:t>
            </a:r>
            <a:r>
              <a:rPr lang="pt-BR" sz="1200" dirty="0"/>
              <a:t>?. </a:t>
            </a:r>
            <a:r>
              <a:rPr lang="pt-BR" sz="1200" dirty="0" err="1"/>
              <a:t>Psychological</a:t>
            </a:r>
            <a:r>
              <a:rPr lang="pt-BR" sz="1200" dirty="0"/>
              <a:t> </a:t>
            </a:r>
            <a:r>
              <a:rPr lang="pt-BR" sz="1200" dirty="0" err="1"/>
              <a:t>science</a:t>
            </a:r>
            <a:r>
              <a:rPr lang="pt-BR" sz="1200" dirty="0"/>
              <a:t>, 24(10), 1918-1927.</a:t>
            </a:r>
          </a:p>
          <a:p>
            <a:pPr marL="0" indent="0">
              <a:buNone/>
            </a:pPr>
            <a:r>
              <a:rPr lang="pt-BR" sz="1200" dirty="0" err="1"/>
              <a:t>Loehlin</a:t>
            </a:r>
            <a:r>
              <a:rPr lang="pt-BR" sz="1200" dirty="0"/>
              <a:t>, J. C. (2004). </a:t>
            </a:r>
            <a:r>
              <a:rPr lang="pt-BR" sz="1200" dirty="0" err="1"/>
              <a:t>Latent</a:t>
            </a:r>
            <a:r>
              <a:rPr lang="pt-BR" sz="1200" dirty="0"/>
              <a:t> </a:t>
            </a:r>
            <a:r>
              <a:rPr lang="pt-BR" sz="1200" dirty="0" err="1"/>
              <a:t>variable</a:t>
            </a:r>
            <a:r>
              <a:rPr lang="pt-BR" sz="1200" dirty="0"/>
              <a:t> </a:t>
            </a:r>
            <a:r>
              <a:rPr lang="pt-BR" sz="1200" dirty="0" err="1"/>
              <a:t>models</a:t>
            </a:r>
            <a:r>
              <a:rPr lang="pt-BR" sz="1200" dirty="0"/>
              <a:t>: </a:t>
            </a:r>
            <a:r>
              <a:rPr lang="pt-BR" sz="1200" dirty="0" err="1"/>
              <a:t>An</a:t>
            </a:r>
            <a:r>
              <a:rPr lang="pt-BR" sz="1200" dirty="0"/>
              <a:t> </a:t>
            </a:r>
            <a:r>
              <a:rPr lang="pt-BR" sz="1200" dirty="0" err="1"/>
              <a:t>introduction</a:t>
            </a:r>
            <a:r>
              <a:rPr lang="pt-BR" sz="1200" dirty="0"/>
              <a:t> </a:t>
            </a:r>
            <a:r>
              <a:rPr lang="pt-BR" sz="1200" dirty="0" err="1"/>
              <a:t>to</a:t>
            </a:r>
            <a:r>
              <a:rPr lang="pt-BR" sz="1200" dirty="0"/>
              <a:t> </a:t>
            </a:r>
            <a:r>
              <a:rPr lang="pt-BR" sz="1200" dirty="0" err="1"/>
              <a:t>factor</a:t>
            </a:r>
            <a:r>
              <a:rPr lang="pt-BR" sz="1200" dirty="0"/>
              <a:t>, path, </a:t>
            </a:r>
            <a:r>
              <a:rPr lang="pt-BR" sz="1200" dirty="0" err="1"/>
              <a:t>and</a:t>
            </a:r>
            <a:r>
              <a:rPr lang="pt-BR" sz="1200" dirty="0"/>
              <a:t> </a:t>
            </a:r>
            <a:r>
              <a:rPr lang="pt-BR" sz="1200" dirty="0" err="1"/>
              <a:t>structural</a:t>
            </a:r>
            <a:r>
              <a:rPr lang="pt-BR" sz="1200" dirty="0"/>
              <a:t> </a:t>
            </a:r>
            <a:r>
              <a:rPr lang="pt-BR" sz="1200" dirty="0" err="1"/>
              <a:t>equation</a:t>
            </a:r>
            <a:r>
              <a:rPr lang="pt-BR" sz="1200" dirty="0"/>
              <a:t> </a:t>
            </a:r>
            <a:r>
              <a:rPr lang="pt-BR" sz="1200" dirty="0" err="1"/>
              <a:t>analysis</a:t>
            </a:r>
            <a:r>
              <a:rPr lang="pt-BR" sz="1200" dirty="0"/>
              <a:t>. </a:t>
            </a:r>
            <a:r>
              <a:rPr lang="pt-BR" sz="1200" dirty="0" err="1"/>
              <a:t>Psychology</a:t>
            </a:r>
            <a:r>
              <a:rPr lang="pt-BR" sz="1200" dirty="0"/>
              <a:t> Press.</a:t>
            </a:r>
          </a:p>
          <a:p>
            <a:pPr marL="0" indent="0">
              <a:buNone/>
            </a:pPr>
            <a:r>
              <a:rPr lang="pt-BR" sz="1200" dirty="0" err="1"/>
              <a:t>Maslowsky</a:t>
            </a:r>
            <a:r>
              <a:rPr lang="pt-BR" sz="1200" dirty="0"/>
              <a:t>, J., </a:t>
            </a:r>
            <a:r>
              <a:rPr lang="pt-BR" sz="1200" dirty="0" err="1"/>
              <a:t>Jager</a:t>
            </a:r>
            <a:r>
              <a:rPr lang="pt-BR" sz="1200" dirty="0"/>
              <a:t>, J., &amp; </a:t>
            </a:r>
            <a:r>
              <a:rPr lang="pt-BR" sz="1200" dirty="0" err="1"/>
              <a:t>Hemken</a:t>
            </a:r>
            <a:r>
              <a:rPr lang="pt-BR" sz="1200" dirty="0"/>
              <a:t>, D. (2015). </a:t>
            </a:r>
            <a:r>
              <a:rPr lang="pt-BR" sz="1200" dirty="0" err="1"/>
              <a:t>Estimating</a:t>
            </a:r>
            <a:r>
              <a:rPr lang="pt-BR" sz="1200" dirty="0"/>
              <a:t> </a:t>
            </a:r>
            <a:r>
              <a:rPr lang="pt-BR" sz="1200" dirty="0" err="1"/>
              <a:t>and</a:t>
            </a:r>
            <a:r>
              <a:rPr lang="pt-BR" sz="1200" dirty="0"/>
              <a:t> </a:t>
            </a:r>
            <a:r>
              <a:rPr lang="pt-BR" sz="1200" dirty="0" err="1"/>
              <a:t>interpreting</a:t>
            </a:r>
            <a:r>
              <a:rPr lang="pt-BR" sz="1200" dirty="0"/>
              <a:t> </a:t>
            </a:r>
            <a:r>
              <a:rPr lang="pt-BR" sz="1200" dirty="0" err="1"/>
              <a:t>latent</a:t>
            </a:r>
            <a:r>
              <a:rPr lang="pt-BR" sz="1200" dirty="0"/>
              <a:t> </a:t>
            </a:r>
            <a:r>
              <a:rPr lang="pt-BR" sz="1200" dirty="0" err="1"/>
              <a:t>variable</a:t>
            </a:r>
            <a:r>
              <a:rPr lang="pt-BR" sz="1200" dirty="0"/>
              <a:t> </a:t>
            </a:r>
            <a:r>
              <a:rPr lang="pt-BR" sz="1200" dirty="0" err="1"/>
              <a:t>interactions</a:t>
            </a:r>
            <a:r>
              <a:rPr lang="pt-BR" sz="1200" dirty="0"/>
              <a:t>: A tutorial for </a:t>
            </a:r>
            <a:r>
              <a:rPr lang="pt-BR" sz="1200" dirty="0" err="1"/>
              <a:t>applying</a:t>
            </a:r>
            <a:r>
              <a:rPr lang="pt-BR" sz="1200" dirty="0"/>
              <a:t> </a:t>
            </a:r>
            <a:r>
              <a:rPr lang="pt-BR" sz="1200" dirty="0" err="1"/>
              <a:t>the</a:t>
            </a:r>
            <a:r>
              <a:rPr lang="pt-BR" sz="1200" dirty="0"/>
              <a:t> </a:t>
            </a:r>
            <a:r>
              <a:rPr lang="pt-BR" sz="1200" dirty="0" err="1"/>
              <a:t>latent</a:t>
            </a:r>
            <a:r>
              <a:rPr lang="pt-BR" sz="1200" dirty="0"/>
              <a:t> </a:t>
            </a:r>
            <a:r>
              <a:rPr lang="pt-BR" sz="1200" dirty="0" err="1"/>
              <a:t>moderated</a:t>
            </a:r>
            <a:r>
              <a:rPr lang="pt-BR" sz="1200" dirty="0"/>
              <a:t> </a:t>
            </a:r>
            <a:r>
              <a:rPr lang="pt-BR" sz="1200" dirty="0" err="1"/>
              <a:t>structural</a:t>
            </a:r>
            <a:r>
              <a:rPr lang="pt-BR" sz="1200" dirty="0"/>
              <a:t> </a:t>
            </a:r>
            <a:r>
              <a:rPr lang="pt-BR" sz="1200" dirty="0" err="1"/>
              <a:t>equations</a:t>
            </a:r>
            <a:r>
              <a:rPr lang="pt-BR" sz="1200" dirty="0"/>
              <a:t> </a:t>
            </a:r>
            <a:r>
              <a:rPr lang="pt-BR" sz="1200" dirty="0" err="1"/>
              <a:t>method</a:t>
            </a:r>
            <a:r>
              <a:rPr lang="pt-BR" sz="1200" dirty="0"/>
              <a:t>. </a:t>
            </a:r>
            <a:r>
              <a:rPr lang="pt-BR" sz="1200" dirty="0" err="1"/>
              <a:t>International</a:t>
            </a:r>
            <a:r>
              <a:rPr lang="pt-BR" sz="1200" dirty="0"/>
              <a:t> </a:t>
            </a:r>
            <a:r>
              <a:rPr lang="pt-BR" sz="1200" dirty="0" err="1"/>
              <a:t>journal</a:t>
            </a:r>
            <a:r>
              <a:rPr lang="pt-BR" sz="1200" dirty="0"/>
              <a:t> </a:t>
            </a:r>
            <a:r>
              <a:rPr lang="pt-BR" sz="1200" dirty="0" err="1"/>
              <a:t>of</a:t>
            </a:r>
            <a:r>
              <a:rPr lang="pt-BR" sz="1200" dirty="0"/>
              <a:t> </a:t>
            </a:r>
            <a:r>
              <a:rPr lang="pt-BR" sz="1200" dirty="0" err="1"/>
              <a:t>behavioral</a:t>
            </a:r>
            <a:r>
              <a:rPr lang="pt-BR" sz="1200" dirty="0"/>
              <a:t> </a:t>
            </a:r>
            <a:r>
              <a:rPr lang="pt-BR" sz="1200" dirty="0" err="1"/>
              <a:t>development</a:t>
            </a:r>
            <a:r>
              <a:rPr lang="pt-BR" sz="1200" dirty="0"/>
              <a:t>, 39(1), 87-96.</a:t>
            </a:r>
          </a:p>
          <a:p>
            <a:pPr marL="0" indent="0">
              <a:buNone/>
            </a:pPr>
            <a:r>
              <a:rPr lang="pt-BR" sz="1200" dirty="0" err="1"/>
              <a:t>Mundfrom</a:t>
            </a:r>
            <a:r>
              <a:rPr lang="pt-BR" sz="1200" dirty="0"/>
              <a:t>, D. J., Shaw, D. G., &amp; </a:t>
            </a:r>
            <a:r>
              <a:rPr lang="pt-BR" sz="1200" dirty="0" err="1"/>
              <a:t>Ke</a:t>
            </a:r>
            <a:r>
              <a:rPr lang="pt-BR" sz="1200" dirty="0"/>
              <a:t>, T. L. (2005). </a:t>
            </a:r>
            <a:r>
              <a:rPr lang="pt-BR" sz="1200" dirty="0" err="1"/>
              <a:t>Minimum</a:t>
            </a:r>
            <a:r>
              <a:rPr lang="pt-BR" sz="1200" dirty="0"/>
              <a:t> </a:t>
            </a:r>
            <a:r>
              <a:rPr lang="pt-BR" sz="1200" dirty="0" err="1"/>
              <a:t>sample</a:t>
            </a:r>
            <a:r>
              <a:rPr lang="pt-BR" sz="1200" dirty="0"/>
              <a:t> </a:t>
            </a:r>
            <a:r>
              <a:rPr lang="pt-BR" sz="1200" dirty="0" err="1"/>
              <a:t>size</a:t>
            </a:r>
            <a:r>
              <a:rPr lang="pt-BR" sz="1200" dirty="0"/>
              <a:t> </a:t>
            </a:r>
            <a:r>
              <a:rPr lang="pt-BR" sz="1200" dirty="0" err="1"/>
              <a:t>recommendations</a:t>
            </a:r>
            <a:r>
              <a:rPr lang="pt-BR" sz="1200" dirty="0"/>
              <a:t> for </a:t>
            </a:r>
            <a:r>
              <a:rPr lang="pt-BR" sz="1200" dirty="0" err="1"/>
              <a:t>conducting</a:t>
            </a:r>
            <a:r>
              <a:rPr lang="pt-BR" sz="1200" dirty="0"/>
              <a:t> </a:t>
            </a:r>
            <a:r>
              <a:rPr lang="pt-BR" sz="1200" dirty="0" err="1"/>
              <a:t>factor</a:t>
            </a:r>
            <a:r>
              <a:rPr lang="pt-BR" sz="1200" dirty="0"/>
              <a:t> </a:t>
            </a:r>
            <a:r>
              <a:rPr lang="pt-BR" sz="1200" dirty="0" err="1"/>
              <a:t>analyses</a:t>
            </a:r>
            <a:r>
              <a:rPr lang="pt-BR" sz="1200" dirty="0"/>
              <a:t>. </a:t>
            </a:r>
            <a:r>
              <a:rPr lang="pt-BR" sz="1200" dirty="0" err="1"/>
              <a:t>International</a:t>
            </a:r>
            <a:r>
              <a:rPr lang="pt-BR" sz="1200" dirty="0"/>
              <a:t> </a:t>
            </a:r>
            <a:r>
              <a:rPr lang="pt-BR" sz="1200" dirty="0" err="1"/>
              <a:t>Journal</a:t>
            </a:r>
            <a:r>
              <a:rPr lang="pt-BR" sz="1200" dirty="0"/>
              <a:t> </a:t>
            </a:r>
            <a:r>
              <a:rPr lang="pt-BR" sz="1200" dirty="0" err="1"/>
              <a:t>of</a:t>
            </a:r>
            <a:r>
              <a:rPr lang="pt-BR" sz="1200" dirty="0"/>
              <a:t> </a:t>
            </a:r>
            <a:r>
              <a:rPr lang="pt-BR" sz="1200" dirty="0" err="1"/>
              <a:t>Testing</a:t>
            </a:r>
            <a:r>
              <a:rPr lang="pt-BR" sz="1200" dirty="0"/>
              <a:t>, 5(2), 159-168. (</a:t>
            </a:r>
            <a:r>
              <a:rPr lang="pt-BR" sz="1200" dirty="0" err="1"/>
              <a:t>Sample</a:t>
            </a:r>
            <a:r>
              <a:rPr lang="pt-BR" sz="1200" dirty="0"/>
              <a:t> </a:t>
            </a:r>
            <a:r>
              <a:rPr lang="pt-BR" sz="1200" dirty="0" err="1"/>
              <a:t>size</a:t>
            </a:r>
            <a:r>
              <a:rPr lang="pt-BR" sz="1200" dirty="0"/>
              <a:t> for path </a:t>
            </a:r>
            <a:r>
              <a:rPr lang="pt-BR" sz="1200" dirty="0" err="1"/>
              <a:t>analysis</a:t>
            </a:r>
            <a:r>
              <a:rPr lang="pt-BR" sz="1200" dirty="0"/>
              <a:t>)</a:t>
            </a:r>
          </a:p>
          <a:p>
            <a:pPr marL="0" indent="0">
              <a:buNone/>
            </a:pPr>
            <a:r>
              <a:rPr lang="pt-BR" sz="1200" dirty="0" err="1"/>
              <a:t>Muthén</a:t>
            </a:r>
            <a:r>
              <a:rPr lang="pt-BR" sz="1200" dirty="0"/>
              <a:t>, L. K., &amp; Muthén, B. O. (2007). Mplus. Statistical analysis with latent variables. Version, 3.</a:t>
            </a:r>
            <a:endParaRPr lang="pt-BR" sz="1200" dirty="0">
              <a:hlinkClick r:id="rId4">
                <a:extLst>
                  <a:ext uri="{A12FA001-AC4F-418D-AE19-62706E023703}">
                    <ahyp:hlinkClr xmlns:ahyp="http://schemas.microsoft.com/office/drawing/2018/hyperlinkcolor" val="tx"/>
                  </a:ext>
                </a:extLst>
              </a:hlinkClick>
            </a:endParaRPr>
          </a:p>
          <a:p>
            <a:pPr marL="0" indent="0">
              <a:buNone/>
            </a:pPr>
            <a:r>
              <a:rPr lang="pt-BR" sz="1200" dirty="0" err="1"/>
              <a:t>Ramlall</a:t>
            </a:r>
            <a:r>
              <a:rPr lang="pt-BR" sz="1200" dirty="0"/>
              <a:t>, I. (2016). </a:t>
            </a:r>
            <a:r>
              <a:rPr lang="pt-BR" sz="1200" dirty="0" err="1"/>
              <a:t>Applied</a:t>
            </a:r>
            <a:r>
              <a:rPr lang="pt-BR" sz="1200" dirty="0"/>
              <a:t> </a:t>
            </a:r>
            <a:r>
              <a:rPr lang="pt-BR" sz="1200" dirty="0" err="1"/>
              <a:t>structural</a:t>
            </a:r>
            <a:r>
              <a:rPr lang="pt-BR" sz="1200" dirty="0"/>
              <a:t> </a:t>
            </a:r>
            <a:r>
              <a:rPr lang="pt-BR" sz="1200" dirty="0" err="1"/>
              <a:t>equation</a:t>
            </a:r>
            <a:r>
              <a:rPr lang="pt-BR" sz="1200" dirty="0"/>
              <a:t> </a:t>
            </a:r>
            <a:r>
              <a:rPr lang="pt-BR" sz="1200" dirty="0" err="1"/>
              <a:t>modelling</a:t>
            </a:r>
            <a:r>
              <a:rPr lang="pt-BR" sz="1200" dirty="0"/>
              <a:t> for </a:t>
            </a:r>
            <a:r>
              <a:rPr lang="pt-BR" sz="1200" dirty="0" err="1"/>
              <a:t>researchers</a:t>
            </a:r>
            <a:r>
              <a:rPr lang="pt-BR" sz="1200" dirty="0"/>
              <a:t> </a:t>
            </a:r>
            <a:r>
              <a:rPr lang="pt-BR" sz="1200" dirty="0" err="1"/>
              <a:t>and</a:t>
            </a:r>
            <a:r>
              <a:rPr lang="pt-BR" sz="1200" dirty="0"/>
              <a:t> </a:t>
            </a:r>
            <a:r>
              <a:rPr lang="pt-BR" sz="1200" dirty="0" err="1"/>
              <a:t>practitioners</a:t>
            </a:r>
            <a:r>
              <a:rPr lang="pt-BR" sz="1200" dirty="0"/>
              <a:t>: </a:t>
            </a:r>
            <a:r>
              <a:rPr lang="pt-BR" sz="1200" dirty="0" err="1"/>
              <a:t>Using</a:t>
            </a:r>
            <a:r>
              <a:rPr lang="pt-BR" sz="1200" dirty="0"/>
              <a:t> </a:t>
            </a:r>
            <a:r>
              <a:rPr lang="pt-BR" sz="1200" dirty="0" err="1"/>
              <a:t>R</a:t>
            </a:r>
            <a:r>
              <a:rPr lang="pt-BR" sz="1200" dirty="0"/>
              <a:t> </a:t>
            </a:r>
            <a:r>
              <a:rPr lang="pt-BR" sz="1200" dirty="0" err="1"/>
              <a:t>and</a:t>
            </a:r>
            <a:r>
              <a:rPr lang="pt-BR" sz="1200" dirty="0"/>
              <a:t> </a:t>
            </a:r>
            <a:r>
              <a:rPr lang="pt-BR" sz="1200" dirty="0" err="1"/>
              <a:t>Stata</a:t>
            </a:r>
            <a:r>
              <a:rPr lang="pt-BR" sz="1200" dirty="0"/>
              <a:t> for </a:t>
            </a:r>
            <a:r>
              <a:rPr lang="pt-BR" sz="1200" dirty="0" err="1"/>
              <a:t>behavioural</a:t>
            </a:r>
            <a:r>
              <a:rPr lang="pt-BR" sz="1200" dirty="0"/>
              <a:t> </a:t>
            </a:r>
            <a:r>
              <a:rPr lang="pt-BR" sz="1200" dirty="0" err="1"/>
              <a:t>research</a:t>
            </a:r>
            <a:r>
              <a:rPr lang="pt-BR" sz="1200" dirty="0"/>
              <a:t>. </a:t>
            </a:r>
            <a:r>
              <a:rPr lang="pt-BR" sz="1200" dirty="0" err="1"/>
              <a:t>Emerald</a:t>
            </a:r>
            <a:r>
              <a:rPr lang="pt-BR" sz="1200" dirty="0"/>
              <a:t> </a:t>
            </a:r>
            <a:r>
              <a:rPr lang="pt-BR" sz="1200" dirty="0" err="1"/>
              <a:t>Group</a:t>
            </a:r>
            <a:r>
              <a:rPr lang="pt-BR" sz="1200" dirty="0"/>
              <a:t> </a:t>
            </a:r>
            <a:r>
              <a:rPr lang="pt-BR" sz="1200" dirty="0" err="1"/>
              <a:t>Publishing</a:t>
            </a:r>
            <a:r>
              <a:rPr lang="pt-BR" sz="1200" dirty="0"/>
              <a:t>.</a:t>
            </a:r>
            <a:endParaRPr lang="pt-BR" sz="1200" dirty="0">
              <a:hlinkClick r:id="rId4">
                <a:extLst>
                  <a:ext uri="{A12FA001-AC4F-418D-AE19-62706E023703}">
                    <ahyp:hlinkClr xmlns:ahyp="http://schemas.microsoft.com/office/drawing/2018/hyperlinkcolor" val="tx"/>
                  </a:ext>
                </a:extLst>
              </a:hlinkClick>
            </a:endParaRPr>
          </a:p>
          <a:p>
            <a:endParaRPr lang="pt-DE" sz="1200" dirty="0"/>
          </a:p>
        </p:txBody>
      </p:sp>
    </p:spTree>
    <p:extLst>
      <p:ext uri="{BB962C8B-B14F-4D97-AF65-F5344CB8AC3E}">
        <p14:creationId xmlns:p14="http://schemas.microsoft.com/office/powerpoint/2010/main" val="40098533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C4E20EC-AAE1-284F-A7AA-2CEC8EB129F0}"/>
              </a:ext>
            </a:extLst>
          </p:cNvPr>
          <p:cNvSpPr>
            <a:spLocks noGrp="1"/>
          </p:cNvSpPr>
          <p:nvPr>
            <p:ph type="title"/>
          </p:nvPr>
        </p:nvSpPr>
        <p:spPr>
          <a:xfrm>
            <a:off x="572493" y="238539"/>
            <a:ext cx="11018520" cy="1434415"/>
          </a:xfrm>
        </p:spPr>
        <p:txBody>
          <a:bodyPr anchor="ctr">
            <a:normAutofit/>
          </a:bodyPr>
          <a:lstStyle/>
          <a:p>
            <a:r>
              <a:rPr lang="pt-DE" sz="4200" dirty="0"/>
              <a:t>Questions?</a:t>
            </a:r>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C42BEE82-8468-2D49-AFB4-19F975E5771D}"/>
              </a:ext>
            </a:extLst>
          </p:cNvPr>
          <p:cNvSpPr>
            <a:spLocks noGrp="1"/>
          </p:cNvSpPr>
          <p:nvPr>
            <p:ph idx="1"/>
          </p:nvPr>
        </p:nvSpPr>
        <p:spPr>
          <a:xfrm>
            <a:off x="572493" y="2071316"/>
            <a:ext cx="6713552" cy="4119172"/>
          </a:xfrm>
        </p:spPr>
        <p:txBody>
          <a:bodyPr anchor="t">
            <a:normAutofit/>
          </a:bodyPr>
          <a:lstStyle/>
          <a:p>
            <a:r>
              <a:rPr lang="pt-DE" sz="2200" dirty="0"/>
              <a:t>Do you have some data that could be used in a context of path analysis or latent variable analysis?</a:t>
            </a:r>
          </a:p>
          <a:p>
            <a:pPr marL="0" indent="0">
              <a:buNone/>
            </a:pPr>
            <a:endParaRPr lang="pt-DE" sz="2200" dirty="0"/>
          </a:p>
          <a:p>
            <a:pPr marL="0" indent="0">
              <a:buNone/>
            </a:pPr>
            <a:endParaRPr lang="pt-DE" sz="2200" dirty="0"/>
          </a:p>
          <a:p>
            <a:pPr marL="0" indent="0">
              <a:buNone/>
            </a:pPr>
            <a:endParaRPr lang="pt-DE" sz="2200" dirty="0"/>
          </a:p>
          <a:p>
            <a:pPr marL="0" indent="0" algn="ctr">
              <a:buNone/>
            </a:pPr>
            <a:r>
              <a:rPr lang="pt-BR" sz="2200" b="1" dirty="0" err="1"/>
              <a:t>S</a:t>
            </a:r>
            <a:r>
              <a:rPr lang="pt-DE" sz="2200" b="1" dirty="0"/>
              <a:t>amuel.Carleial@uni-konstanz.de</a:t>
            </a:r>
          </a:p>
        </p:txBody>
      </p:sp>
      <p:pic>
        <p:nvPicPr>
          <p:cNvPr id="5" name="Imagem 4" descr="Código QR&#10;&#10;Descrição gerada automaticamente">
            <a:extLst>
              <a:ext uri="{FF2B5EF4-FFF2-40B4-BE49-F238E27FC236}">
                <a16:creationId xmlns:a16="http://schemas.microsoft.com/office/drawing/2014/main" id="{B4EB66CD-557E-1541-A3C0-771B1BEE6737}"/>
              </a:ext>
            </a:extLst>
          </p:cNvPr>
          <p:cNvPicPr>
            <a:picLocks noChangeAspect="1"/>
          </p:cNvPicPr>
          <p:nvPr/>
        </p:nvPicPr>
        <p:blipFill rotWithShape="1">
          <a:blip r:embed="rId3"/>
          <a:srcRect l="371" r="3421" b="-3"/>
          <a:stretch/>
        </p:blipFill>
        <p:spPr>
          <a:xfrm>
            <a:off x="7675658" y="2093976"/>
            <a:ext cx="3941064" cy="4096512"/>
          </a:xfrm>
          <a:prstGeom prst="rect">
            <a:avLst/>
          </a:prstGeom>
        </p:spPr>
      </p:pic>
    </p:spTree>
    <p:extLst>
      <p:ext uri="{BB962C8B-B14F-4D97-AF65-F5344CB8AC3E}">
        <p14:creationId xmlns:p14="http://schemas.microsoft.com/office/powerpoint/2010/main" val="16151684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37AD73-EF40-9947-B383-6800DB82300E}"/>
              </a:ext>
            </a:extLst>
          </p:cNvPr>
          <p:cNvSpPr>
            <a:spLocks noGrp="1"/>
          </p:cNvSpPr>
          <p:nvPr>
            <p:ph type="title"/>
          </p:nvPr>
        </p:nvSpPr>
        <p:spPr>
          <a:xfrm>
            <a:off x="433632" y="1432874"/>
            <a:ext cx="3893271" cy="3031885"/>
          </a:xfrm>
          <a:ln>
            <a:solidFill>
              <a:schemeClr val="tx1"/>
            </a:solidFill>
          </a:ln>
        </p:spPr>
        <p:txBody>
          <a:bodyPr anchor="t">
            <a:normAutofit/>
          </a:bodyPr>
          <a:lstStyle/>
          <a:p>
            <a:r>
              <a:rPr lang="pt-DE" sz="1000" b="1" dirty="0"/>
              <a:t>Path analysis assumptions:</a:t>
            </a:r>
            <a:br>
              <a:rPr lang="pt-DE" sz="1000" dirty="0"/>
            </a:br>
            <a:br>
              <a:rPr lang="pt-DE" sz="1000" dirty="0"/>
            </a:br>
            <a:r>
              <a:rPr lang="pt-DE" sz="1000" dirty="0"/>
              <a:t>- </a:t>
            </a:r>
            <a:r>
              <a:rPr lang="pt-BR" sz="1000" dirty="0" err="1"/>
              <a:t>Direct</a:t>
            </a:r>
            <a:r>
              <a:rPr lang="pt-BR" sz="1000" dirty="0"/>
              <a:t> causal </a:t>
            </a:r>
            <a:r>
              <a:rPr lang="pt-BR" sz="1000" dirty="0" err="1"/>
              <a:t>relationships</a:t>
            </a:r>
            <a:r>
              <a:rPr lang="pt-BR" sz="1000" dirty="0"/>
              <a:t> </a:t>
            </a:r>
            <a:r>
              <a:rPr lang="pt-BR" sz="1000" dirty="0" err="1"/>
              <a:t>between</a:t>
            </a:r>
            <a:r>
              <a:rPr lang="pt-BR" sz="1000" dirty="0"/>
              <a:t> </a:t>
            </a:r>
            <a:r>
              <a:rPr lang="pt-BR" sz="1000" dirty="0" err="1"/>
              <a:t>variables</a:t>
            </a:r>
            <a:r>
              <a:rPr lang="pt-BR" sz="1000" dirty="0"/>
              <a:t> are </a:t>
            </a:r>
            <a:r>
              <a:rPr lang="pt-BR" sz="1000" dirty="0" err="1"/>
              <a:t>typically</a:t>
            </a:r>
            <a:r>
              <a:rPr lang="pt-BR" sz="1000" dirty="0"/>
              <a:t> linear</a:t>
            </a:r>
            <a:br>
              <a:rPr lang="pt-BR" sz="1000" dirty="0"/>
            </a:br>
            <a:br>
              <a:rPr lang="pt-BR" sz="1000" dirty="0"/>
            </a:br>
            <a:r>
              <a:rPr lang="pt-BR" sz="1000" dirty="0"/>
              <a:t>- The causal </a:t>
            </a:r>
            <a:r>
              <a:rPr lang="pt-BR" sz="1000" dirty="0" err="1"/>
              <a:t>flow</a:t>
            </a:r>
            <a:r>
              <a:rPr lang="pt-BR" sz="1000" dirty="0"/>
              <a:t> </a:t>
            </a:r>
            <a:r>
              <a:rPr lang="pt-BR" sz="1000" dirty="0" err="1"/>
              <a:t>is</a:t>
            </a:r>
            <a:r>
              <a:rPr lang="pt-BR" sz="1000" dirty="0"/>
              <a:t> </a:t>
            </a:r>
            <a:r>
              <a:rPr lang="pt-BR" sz="1000" dirty="0" err="1"/>
              <a:t>one-way</a:t>
            </a:r>
            <a:r>
              <a:rPr lang="pt-BR" sz="1000" dirty="0"/>
              <a:t>.</a:t>
            </a:r>
            <a:br>
              <a:rPr lang="pt-BR" sz="1000" dirty="0"/>
            </a:br>
            <a:br>
              <a:rPr lang="pt-BR" sz="1000" dirty="0"/>
            </a:br>
            <a:r>
              <a:rPr lang="pt-BR" sz="1000" dirty="0"/>
              <a:t>- The </a:t>
            </a:r>
            <a:r>
              <a:rPr lang="pt-BR" sz="1000" dirty="0" err="1"/>
              <a:t>variables</a:t>
            </a:r>
            <a:r>
              <a:rPr lang="pt-BR" sz="1000" dirty="0"/>
              <a:t> are </a:t>
            </a:r>
            <a:r>
              <a:rPr lang="pt-BR" sz="1000" dirty="0" err="1"/>
              <a:t>measured</a:t>
            </a:r>
            <a:r>
              <a:rPr lang="pt-BR" sz="1000" dirty="0"/>
              <a:t> </a:t>
            </a:r>
            <a:r>
              <a:rPr lang="pt-BR" sz="1000" dirty="0" err="1"/>
              <a:t>without</a:t>
            </a:r>
            <a:r>
              <a:rPr lang="pt-BR" sz="1000" dirty="0"/>
              <a:t> </a:t>
            </a:r>
            <a:r>
              <a:rPr lang="pt-BR" sz="1000" dirty="0" err="1"/>
              <a:t>error</a:t>
            </a:r>
            <a:r>
              <a:rPr lang="pt-BR" sz="1000" dirty="0"/>
              <a:t> (</a:t>
            </a:r>
            <a:r>
              <a:rPr lang="pt-BR" sz="1000" dirty="0" err="1"/>
              <a:t>perfect</a:t>
            </a:r>
            <a:r>
              <a:rPr lang="pt-BR" sz="1000" dirty="0"/>
              <a:t> </a:t>
            </a:r>
            <a:r>
              <a:rPr lang="pt-BR" sz="1000" dirty="0" err="1"/>
              <a:t>reliability</a:t>
            </a:r>
            <a:r>
              <a:rPr lang="pt-BR" sz="1000" dirty="0"/>
              <a:t>).</a:t>
            </a:r>
            <a:br>
              <a:rPr lang="pt-BR" sz="1000" dirty="0"/>
            </a:br>
            <a:br>
              <a:rPr lang="pt-BR" sz="1000" dirty="0"/>
            </a:br>
            <a:r>
              <a:rPr lang="pt-BR" sz="1000" dirty="0"/>
              <a:t>- </a:t>
            </a:r>
            <a:r>
              <a:rPr lang="pt-BR" sz="1000" dirty="0" err="1"/>
              <a:t>Uncorrelated</a:t>
            </a:r>
            <a:r>
              <a:rPr lang="pt-BR" sz="1000" dirty="0"/>
              <a:t> residual </a:t>
            </a:r>
            <a:r>
              <a:rPr lang="pt-BR" sz="1000" dirty="0" err="1"/>
              <a:t>term</a:t>
            </a:r>
            <a:br>
              <a:rPr lang="pt-BR" sz="1000" dirty="0"/>
            </a:br>
            <a:r>
              <a:rPr lang="pt-BR" sz="1000" dirty="0"/>
              <a:t>    - Residual </a:t>
            </a:r>
            <a:r>
              <a:rPr lang="pt-BR" sz="1000" dirty="0" err="1"/>
              <a:t>terms</a:t>
            </a:r>
            <a:r>
              <a:rPr lang="pt-BR" sz="1000" dirty="0"/>
              <a:t> are </a:t>
            </a:r>
            <a:r>
              <a:rPr lang="pt-BR" sz="1000" dirty="0" err="1"/>
              <a:t>not</a:t>
            </a:r>
            <a:r>
              <a:rPr lang="pt-BR" sz="1000" dirty="0"/>
              <a:t> </a:t>
            </a:r>
            <a:r>
              <a:rPr lang="pt-BR" sz="1000" dirty="0" err="1"/>
              <a:t>correlated</a:t>
            </a:r>
            <a:r>
              <a:rPr lang="pt-BR" sz="1000" dirty="0"/>
              <a:t> in </a:t>
            </a:r>
            <a:r>
              <a:rPr lang="pt-BR" sz="1000" dirty="0" err="1"/>
              <a:t>the</a:t>
            </a:r>
            <a:r>
              <a:rPr lang="pt-BR" sz="1000" dirty="0"/>
              <a:t> </a:t>
            </a:r>
            <a:r>
              <a:rPr lang="pt-BR" sz="1000" dirty="0" err="1"/>
              <a:t>model</a:t>
            </a:r>
            <a:r>
              <a:rPr lang="pt-BR" sz="1000" dirty="0"/>
              <a:t> </a:t>
            </a:r>
            <a:r>
              <a:rPr lang="pt-BR" sz="1000" dirty="0" err="1"/>
              <a:t>and</a:t>
            </a:r>
            <a:r>
              <a:rPr lang="pt-BR" sz="1000" dirty="0"/>
              <a:t> </a:t>
            </a:r>
            <a:r>
              <a:rPr lang="pt-BR" sz="1000" dirty="0" err="1"/>
              <a:t>with</a:t>
            </a:r>
            <a:r>
              <a:rPr lang="pt-BR" sz="1000" dirty="0"/>
              <a:t> </a:t>
            </a:r>
            <a:r>
              <a:rPr lang="pt-BR" sz="1000" dirty="0" err="1"/>
              <a:t>each</a:t>
            </a:r>
            <a:r>
              <a:rPr lang="pt-BR" sz="1000" dirty="0"/>
              <a:t> </a:t>
            </a:r>
            <a:r>
              <a:rPr lang="pt-BR" sz="1000" dirty="0" err="1"/>
              <a:t>other</a:t>
            </a:r>
            <a:r>
              <a:rPr lang="pt-BR" sz="1000" dirty="0"/>
              <a:t>.</a:t>
            </a:r>
            <a:br>
              <a:rPr lang="pt-BR" sz="1000" dirty="0"/>
            </a:br>
            <a:br>
              <a:rPr lang="pt-BR" sz="1000" dirty="0"/>
            </a:br>
            <a:r>
              <a:rPr lang="pt-BR" sz="1000" dirty="0"/>
              <a:t>- </a:t>
            </a:r>
            <a:r>
              <a:rPr lang="pt-BR" sz="1000" dirty="0" err="1"/>
              <a:t>Multicollinearity</a:t>
            </a:r>
            <a:r>
              <a:rPr lang="pt-BR" sz="1000" dirty="0"/>
              <a:t>:</a:t>
            </a:r>
            <a:br>
              <a:rPr lang="pt-BR" sz="1000" dirty="0"/>
            </a:br>
            <a:r>
              <a:rPr lang="pt-BR" sz="1000" dirty="0"/>
              <a:t>    - </a:t>
            </a:r>
            <a:r>
              <a:rPr lang="pt-BR" sz="1000" dirty="0" err="1"/>
              <a:t>Low</a:t>
            </a:r>
            <a:r>
              <a:rPr lang="pt-BR" sz="1000" dirty="0"/>
              <a:t> </a:t>
            </a:r>
            <a:r>
              <a:rPr lang="pt-BR" sz="1000" dirty="0" err="1"/>
              <a:t>multicollinearity</a:t>
            </a:r>
            <a:r>
              <a:rPr lang="pt-BR" sz="1000" dirty="0"/>
              <a:t> </a:t>
            </a:r>
            <a:r>
              <a:rPr lang="pt-BR" sz="1000" dirty="0" err="1"/>
              <a:t>is</a:t>
            </a:r>
            <a:r>
              <a:rPr lang="pt-BR" sz="1000" dirty="0"/>
              <a:t> </a:t>
            </a:r>
            <a:r>
              <a:rPr lang="pt-BR" sz="1000" dirty="0" err="1"/>
              <a:t>assumed</a:t>
            </a:r>
            <a:r>
              <a:rPr lang="pt-BR" sz="1000" dirty="0"/>
              <a:t>.</a:t>
            </a:r>
            <a:br>
              <a:rPr lang="pt-BR" sz="1000" dirty="0"/>
            </a:br>
            <a:r>
              <a:rPr lang="pt-BR" sz="1000" dirty="0"/>
              <a:t>    - </a:t>
            </a:r>
            <a:r>
              <a:rPr lang="pt-BR" sz="1000" dirty="0" err="1"/>
              <a:t>Perfect</a:t>
            </a:r>
            <a:r>
              <a:rPr lang="pt-BR" sz="1000" dirty="0"/>
              <a:t> </a:t>
            </a:r>
            <a:r>
              <a:rPr lang="pt-BR" sz="1000" dirty="0" err="1"/>
              <a:t>multicollinearity</a:t>
            </a:r>
            <a:r>
              <a:rPr lang="pt-BR" sz="1000" dirty="0"/>
              <a:t> </a:t>
            </a:r>
            <a:r>
              <a:rPr lang="pt-BR" sz="1000" dirty="0" err="1"/>
              <a:t>may</a:t>
            </a:r>
            <a:r>
              <a:rPr lang="pt-BR" sz="1000" dirty="0"/>
              <a:t> cause </a:t>
            </a:r>
            <a:r>
              <a:rPr lang="pt-BR" sz="1000" dirty="0" err="1"/>
              <a:t>problems</a:t>
            </a:r>
            <a:r>
              <a:rPr lang="pt-BR" sz="1000" dirty="0"/>
              <a:t> in </a:t>
            </a:r>
            <a:r>
              <a:rPr lang="pt-BR" sz="1000" dirty="0" err="1"/>
              <a:t>the</a:t>
            </a:r>
            <a:r>
              <a:rPr lang="pt-BR" sz="1000" dirty="0"/>
              <a:t> path </a:t>
            </a:r>
            <a:r>
              <a:rPr lang="pt-BR" sz="1000" dirty="0" err="1"/>
              <a:t>analysis</a:t>
            </a:r>
            <a:br>
              <a:rPr lang="pt-BR" sz="1000" dirty="0"/>
            </a:br>
            <a:br>
              <a:rPr lang="pt-BR" sz="1000" dirty="0"/>
            </a:br>
            <a:r>
              <a:rPr lang="pt-BR" sz="1000" dirty="0"/>
              <a:t>- </a:t>
            </a:r>
            <a:r>
              <a:rPr lang="pt-BR" sz="1000" dirty="0" err="1"/>
              <a:t>Identification</a:t>
            </a:r>
            <a:r>
              <a:rPr lang="pt-BR" sz="1000" dirty="0"/>
              <a:t> </a:t>
            </a:r>
            <a:br>
              <a:rPr lang="pt-BR" sz="1000" dirty="0"/>
            </a:br>
            <a:r>
              <a:rPr lang="pt-BR" sz="1000" dirty="0"/>
              <a:t>    - The path </a:t>
            </a:r>
            <a:r>
              <a:rPr lang="pt-BR" sz="1000" dirty="0" err="1"/>
              <a:t>model</a:t>
            </a:r>
            <a:r>
              <a:rPr lang="pt-BR" sz="1000" dirty="0"/>
              <a:t> </a:t>
            </a:r>
            <a:r>
              <a:rPr lang="pt-BR" sz="1000" dirty="0" err="1"/>
              <a:t>should</a:t>
            </a:r>
            <a:r>
              <a:rPr lang="pt-BR" sz="1000" dirty="0"/>
              <a:t> </a:t>
            </a:r>
            <a:r>
              <a:rPr lang="pt-BR" sz="1000" dirty="0" err="1"/>
              <a:t>not</a:t>
            </a:r>
            <a:r>
              <a:rPr lang="pt-BR" sz="1000" dirty="0"/>
              <a:t> </a:t>
            </a:r>
            <a:r>
              <a:rPr lang="pt-BR" sz="1000" dirty="0" err="1"/>
              <a:t>be</a:t>
            </a:r>
            <a:r>
              <a:rPr lang="pt-BR" sz="1000" dirty="0"/>
              <a:t> </a:t>
            </a:r>
            <a:r>
              <a:rPr lang="pt-BR" sz="1000" dirty="0" err="1"/>
              <a:t>under</a:t>
            </a:r>
            <a:r>
              <a:rPr lang="pt-BR" sz="1000" dirty="0"/>
              <a:t> </a:t>
            </a:r>
            <a:r>
              <a:rPr lang="pt-BR" sz="1000" dirty="0" err="1"/>
              <a:t>identified</a:t>
            </a:r>
            <a:r>
              <a:rPr lang="pt-BR" sz="1000" dirty="0"/>
              <a:t>.</a:t>
            </a:r>
            <a:br>
              <a:rPr lang="pt-BR" sz="1000" dirty="0"/>
            </a:br>
            <a:r>
              <a:rPr lang="pt-BR" sz="1000" dirty="0"/>
              <a:t>    - </a:t>
            </a:r>
            <a:r>
              <a:rPr lang="pt-BR" sz="1000" dirty="0" err="1"/>
              <a:t>Exactly</a:t>
            </a:r>
            <a:r>
              <a:rPr lang="pt-BR" sz="1000" dirty="0"/>
              <a:t> </a:t>
            </a:r>
            <a:r>
              <a:rPr lang="pt-BR" sz="1000" dirty="0" err="1"/>
              <a:t>identified</a:t>
            </a:r>
            <a:r>
              <a:rPr lang="pt-BR" sz="1000" dirty="0"/>
              <a:t> </a:t>
            </a:r>
            <a:r>
              <a:rPr lang="pt-BR" sz="1000" dirty="0" err="1"/>
              <a:t>or</a:t>
            </a:r>
            <a:r>
              <a:rPr lang="pt-BR" sz="1000" dirty="0"/>
              <a:t> over </a:t>
            </a:r>
            <a:r>
              <a:rPr lang="pt-BR" sz="1000" dirty="0" err="1"/>
              <a:t>identified</a:t>
            </a:r>
            <a:r>
              <a:rPr lang="pt-BR" sz="1000" dirty="0"/>
              <a:t> </a:t>
            </a:r>
            <a:r>
              <a:rPr lang="pt-BR" sz="1000" dirty="0" err="1"/>
              <a:t>models</a:t>
            </a:r>
            <a:r>
              <a:rPr lang="pt-BR" sz="1000" dirty="0"/>
              <a:t> are </a:t>
            </a:r>
            <a:r>
              <a:rPr lang="pt-BR" sz="1000" dirty="0" err="1"/>
              <a:t>good</a:t>
            </a:r>
            <a:r>
              <a:rPr lang="pt-BR" sz="1000" dirty="0"/>
              <a:t>.</a:t>
            </a:r>
            <a:br>
              <a:rPr lang="pt-BR" sz="1000" dirty="0"/>
            </a:br>
            <a:br>
              <a:rPr lang="pt-BR" sz="1000" dirty="0"/>
            </a:br>
            <a:r>
              <a:rPr lang="pt-BR" sz="1000" dirty="0"/>
              <a:t>- </a:t>
            </a:r>
            <a:r>
              <a:rPr lang="pt-BR" sz="1000" dirty="0" err="1"/>
              <a:t>Sample</a:t>
            </a:r>
            <a:r>
              <a:rPr lang="pt-BR" sz="1000" dirty="0"/>
              <a:t> </a:t>
            </a:r>
            <a:r>
              <a:rPr lang="pt-BR" sz="1000" dirty="0" err="1"/>
              <a:t>size</a:t>
            </a:r>
            <a:r>
              <a:rPr lang="pt-BR" sz="1000" dirty="0"/>
              <a:t> </a:t>
            </a:r>
            <a:br>
              <a:rPr lang="pt-BR" sz="1000" dirty="0"/>
            </a:br>
            <a:r>
              <a:rPr lang="pt-BR" sz="1000" dirty="0"/>
              <a:t>    - More </a:t>
            </a:r>
            <a:r>
              <a:rPr lang="pt-BR" sz="1000" dirty="0" err="1"/>
              <a:t>is</a:t>
            </a:r>
            <a:r>
              <a:rPr lang="pt-BR" sz="1000" dirty="0"/>
              <a:t> </a:t>
            </a:r>
            <a:r>
              <a:rPr lang="pt-BR" sz="1000" dirty="0" err="1"/>
              <a:t>better</a:t>
            </a:r>
            <a:r>
              <a:rPr lang="pt-BR" sz="1000" dirty="0"/>
              <a:t>, </a:t>
            </a:r>
            <a:r>
              <a:rPr lang="pt-BR" sz="1000" dirty="0" err="1"/>
              <a:t>but</a:t>
            </a:r>
            <a:r>
              <a:rPr lang="pt-BR" sz="1000" dirty="0"/>
              <a:t> </a:t>
            </a:r>
            <a:r>
              <a:rPr lang="pt-BR" sz="1000" dirty="0" err="1"/>
              <a:t>usually</a:t>
            </a:r>
            <a:r>
              <a:rPr lang="pt-BR" sz="1000" dirty="0"/>
              <a:t> </a:t>
            </a:r>
            <a:r>
              <a:rPr lang="pt-BR" sz="1000" dirty="0" err="1"/>
              <a:t>at</a:t>
            </a:r>
            <a:r>
              <a:rPr lang="pt-BR" sz="1000" dirty="0"/>
              <a:t> </a:t>
            </a:r>
            <a:r>
              <a:rPr lang="pt-BR" sz="1000" dirty="0" err="1"/>
              <a:t>least</a:t>
            </a:r>
            <a:r>
              <a:rPr lang="pt-BR" sz="1000" dirty="0"/>
              <a:t> 200 </a:t>
            </a:r>
            <a:r>
              <a:rPr lang="pt-BR" sz="1000" dirty="0" err="1"/>
              <a:t>or</a:t>
            </a:r>
            <a:r>
              <a:rPr lang="pt-BR" sz="1000" dirty="0"/>
              <a:t> (1:10) </a:t>
            </a:r>
            <a:r>
              <a:rPr lang="pt-BR" sz="1000" dirty="0" err="1"/>
              <a:t>ratio</a:t>
            </a:r>
            <a:r>
              <a:rPr lang="pt-BR" sz="1000" dirty="0"/>
              <a:t>.</a:t>
            </a:r>
            <a:endParaRPr lang="pt-DE" sz="1000" dirty="0"/>
          </a:p>
        </p:txBody>
      </p:sp>
      <p:sp>
        <p:nvSpPr>
          <p:cNvPr id="13" name="Título 1">
            <a:extLst>
              <a:ext uri="{FF2B5EF4-FFF2-40B4-BE49-F238E27FC236}">
                <a16:creationId xmlns:a16="http://schemas.microsoft.com/office/drawing/2014/main" id="{C1204F81-F1B6-BD4A-8AD5-316E0AF7D302}"/>
              </a:ext>
            </a:extLst>
          </p:cNvPr>
          <p:cNvSpPr txBox="1">
            <a:spLocks/>
          </p:cNvSpPr>
          <p:nvPr/>
        </p:nvSpPr>
        <p:spPr>
          <a:xfrm>
            <a:off x="4487158" y="1432875"/>
            <a:ext cx="7192652" cy="3704734"/>
          </a:xfrm>
          <a:prstGeom prst="rect">
            <a:avLst/>
          </a:prstGeom>
          <a:ln>
            <a:solidFill>
              <a:schemeClr val="tx1"/>
            </a:solidFill>
          </a:ln>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DE" sz="1000" b="1" dirty="0"/>
              <a:t>Types of path model solutions:</a:t>
            </a:r>
            <a:br>
              <a:rPr lang="pt-DE" sz="1000" dirty="0"/>
            </a:br>
            <a:br>
              <a:rPr lang="pt-DE" sz="1000" dirty="0"/>
            </a:br>
            <a:r>
              <a:rPr lang="pt-BR" sz="1000" i="1" dirty="0" err="1"/>
              <a:t>Unstandardized</a:t>
            </a:r>
            <a:endParaRPr lang="pt-BR" sz="1000" i="1" dirty="0"/>
          </a:p>
          <a:p>
            <a:pPr marL="171450" indent="-171450">
              <a:buFont typeface="Arial" panose="020B0604020202020204" pitchFamily="34" charset="0"/>
              <a:buChar char="•"/>
            </a:pPr>
            <a:r>
              <a:rPr lang="pt-BR" sz="1000" dirty="0" err="1"/>
              <a:t>Predicts</a:t>
            </a:r>
            <a:r>
              <a:rPr lang="pt-BR" sz="1000" dirty="0"/>
              <a:t> original </a:t>
            </a:r>
            <a:r>
              <a:rPr lang="pt-BR" sz="1000" dirty="0" err="1"/>
              <a:t>variables</a:t>
            </a:r>
            <a:r>
              <a:rPr lang="pt-BR" sz="1000" dirty="0"/>
              <a:t> (path </a:t>
            </a:r>
            <a:r>
              <a:rPr lang="pt-BR" sz="1000" dirty="0" err="1"/>
              <a:t>regression</a:t>
            </a:r>
            <a:r>
              <a:rPr lang="pt-BR" sz="1000" dirty="0"/>
              <a:t> </a:t>
            </a:r>
            <a:r>
              <a:rPr lang="pt-BR" sz="1000" dirty="0" err="1"/>
              <a:t>coefficient</a:t>
            </a:r>
            <a:r>
              <a:rPr lang="pt-BR" sz="1000" dirty="0"/>
              <a:t>)</a:t>
            </a:r>
          </a:p>
          <a:p>
            <a:pPr marL="171450" indent="-171450">
              <a:buFont typeface="Arial" panose="020B0604020202020204" pitchFamily="34" charset="0"/>
              <a:buChar char="•"/>
            </a:pPr>
            <a:r>
              <a:rPr lang="pt-BR" sz="1000" dirty="0" err="1"/>
              <a:t>Useful</a:t>
            </a:r>
            <a:r>
              <a:rPr lang="pt-BR" sz="1000" dirty="0"/>
              <a:t> for </a:t>
            </a:r>
            <a:r>
              <a:rPr lang="pt-BR" sz="1000" dirty="0" err="1"/>
              <a:t>comparing</a:t>
            </a:r>
            <a:r>
              <a:rPr lang="pt-BR" sz="1000" dirty="0"/>
              <a:t> </a:t>
            </a:r>
            <a:r>
              <a:rPr lang="pt-BR" sz="1000" dirty="0" err="1"/>
              <a:t>across</a:t>
            </a:r>
            <a:r>
              <a:rPr lang="pt-BR" sz="1000" dirty="0"/>
              <a:t> </a:t>
            </a:r>
            <a:r>
              <a:rPr lang="pt-BR" sz="1000" dirty="0" err="1"/>
              <a:t>groups</a:t>
            </a:r>
            <a:r>
              <a:rPr lang="pt-BR" sz="1000" dirty="0"/>
              <a:t> (</a:t>
            </a:r>
            <a:r>
              <a:rPr lang="pt-BR" sz="1000" dirty="0" err="1"/>
              <a:t>whenever</a:t>
            </a:r>
            <a:r>
              <a:rPr lang="pt-BR" sz="1000" dirty="0"/>
              <a:t> </a:t>
            </a:r>
            <a:r>
              <a:rPr lang="pt-BR" sz="1000" dirty="0" err="1"/>
              <a:t>absolute</a:t>
            </a:r>
            <a:r>
              <a:rPr lang="pt-BR" sz="1000" dirty="0"/>
              <a:t> </a:t>
            </a:r>
            <a:r>
              <a:rPr lang="pt-BR" sz="1000" dirty="0" err="1"/>
              <a:t>values</a:t>
            </a:r>
            <a:r>
              <a:rPr lang="pt-BR" sz="1000" dirty="0"/>
              <a:t> </a:t>
            </a:r>
            <a:r>
              <a:rPr lang="pt-BR" sz="1000" dirty="0" err="1"/>
              <a:t>matter</a:t>
            </a:r>
            <a:r>
              <a:rPr lang="pt-BR" sz="1000" dirty="0"/>
              <a:t>) </a:t>
            </a:r>
          </a:p>
          <a:p>
            <a:pPr marL="171450" indent="-171450">
              <a:buFont typeface="Arial" panose="020B0604020202020204" pitchFamily="34" charset="0"/>
              <a:buChar char="•"/>
            </a:pPr>
            <a:r>
              <a:rPr lang="pt-BR" sz="1000" dirty="0" err="1"/>
              <a:t>Model</a:t>
            </a:r>
            <a:r>
              <a:rPr lang="pt-BR" sz="1000" dirty="0"/>
              <a:t> </a:t>
            </a:r>
            <a:r>
              <a:rPr lang="pt-BR" sz="1000" dirty="0" err="1"/>
              <a:t>parameter</a:t>
            </a:r>
            <a:r>
              <a:rPr lang="pt-BR" sz="1000" dirty="0"/>
              <a:t> </a:t>
            </a:r>
            <a:r>
              <a:rPr lang="pt-BR" sz="1000" dirty="0" err="1"/>
              <a:t>predict</a:t>
            </a:r>
            <a:r>
              <a:rPr lang="pt-BR" sz="1000" dirty="0"/>
              <a:t> </a:t>
            </a:r>
            <a:r>
              <a:rPr lang="pt-BR" sz="1000" dirty="0" err="1"/>
              <a:t>the</a:t>
            </a:r>
            <a:r>
              <a:rPr lang="pt-BR" sz="1000" dirty="0"/>
              <a:t> </a:t>
            </a:r>
            <a:r>
              <a:rPr lang="pt-BR" sz="1000" dirty="0" err="1"/>
              <a:t>intercepts</a:t>
            </a:r>
            <a:r>
              <a:rPr lang="pt-BR" sz="1000" dirty="0"/>
              <a:t> </a:t>
            </a:r>
            <a:r>
              <a:rPr lang="pt-BR" sz="1000" dirty="0" err="1"/>
              <a:t>and</a:t>
            </a:r>
            <a:r>
              <a:rPr lang="pt-BR" sz="1000" dirty="0"/>
              <a:t> </a:t>
            </a:r>
            <a:r>
              <a:rPr lang="pt-BR" sz="1000" dirty="0" err="1"/>
              <a:t>covariance</a:t>
            </a:r>
            <a:r>
              <a:rPr lang="pt-BR" sz="1000" dirty="0"/>
              <a:t> </a:t>
            </a:r>
            <a:r>
              <a:rPr lang="pt-BR" sz="1000" dirty="0" err="1"/>
              <a:t>matrix</a:t>
            </a:r>
            <a:endParaRPr lang="pt-BR" sz="1000" dirty="0"/>
          </a:p>
          <a:p>
            <a:pPr marL="171450" indent="-171450">
              <a:buFont typeface="Arial" panose="020B0604020202020204" pitchFamily="34" charset="0"/>
              <a:buChar char="•"/>
            </a:pPr>
            <a:r>
              <a:rPr lang="pt-BR" sz="1000" dirty="0" err="1"/>
              <a:t>Measured</a:t>
            </a:r>
            <a:r>
              <a:rPr lang="pt-BR" sz="1000" dirty="0"/>
              <a:t> in </a:t>
            </a:r>
            <a:r>
              <a:rPr lang="pt-BR" sz="1000" dirty="0" err="1"/>
              <a:t>units</a:t>
            </a:r>
            <a:r>
              <a:rPr lang="pt-BR" sz="1000" dirty="0"/>
              <a:t> </a:t>
            </a:r>
            <a:r>
              <a:rPr lang="pt-BR" sz="1000" dirty="0" err="1"/>
              <a:t>of</a:t>
            </a:r>
            <a:r>
              <a:rPr lang="pt-BR" sz="1000" dirty="0"/>
              <a:t> </a:t>
            </a:r>
            <a:r>
              <a:rPr lang="pt-BR" sz="1000" dirty="0" err="1"/>
              <a:t>the</a:t>
            </a:r>
            <a:r>
              <a:rPr lang="pt-BR" sz="1000" dirty="0"/>
              <a:t> </a:t>
            </a:r>
            <a:r>
              <a:rPr lang="pt-BR" sz="1000" dirty="0" err="1"/>
              <a:t>respective</a:t>
            </a:r>
            <a:r>
              <a:rPr lang="pt-BR" sz="1000" dirty="0"/>
              <a:t> </a:t>
            </a:r>
            <a:r>
              <a:rPr lang="pt-BR" sz="1000" dirty="0" err="1"/>
              <a:t>scales</a:t>
            </a:r>
            <a:r>
              <a:rPr lang="pt-BR" sz="1000" dirty="0"/>
              <a:t> </a:t>
            </a:r>
          </a:p>
          <a:p>
            <a:pPr marL="171450" indent="-171450">
              <a:buFont typeface="Arial" panose="020B0604020202020204" pitchFamily="34" charset="0"/>
              <a:buChar char="•"/>
            </a:pPr>
            <a:r>
              <a:rPr lang="pt-BR" sz="1000" dirty="0" err="1"/>
              <a:t>Examples</a:t>
            </a:r>
            <a:r>
              <a:rPr lang="pt-BR" sz="1000" dirty="0"/>
              <a:t>:</a:t>
            </a:r>
          </a:p>
          <a:p>
            <a:pPr marL="228600" indent="-228600">
              <a:buFont typeface="+mj-lt"/>
              <a:buAutoNum type="arabicPeriod"/>
            </a:pPr>
            <a:r>
              <a:rPr lang="pt-BR" sz="1000" dirty="0"/>
              <a:t>For </a:t>
            </a:r>
            <a:r>
              <a:rPr lang="pt-BR" sz="1000" dirty="0" err="1"/>
              <a:t>an</a:t>
            </a:r>
            <a:r>
              <a:rPr lang="pt-BR" sz="1000" dirty="0"/>
              <a:t> </a:t>
            </a:r>
            <a:r>
              <a:rPr lang="pt-BR" sz="1000" dirty="0" err="1"/>
              <a:t>increase</a:t>
            </a:r>
            <a:r>
              <a:rPr lang="pt-BR" sz="1000" dirty="0"/>
              <a:t> in </a:t>
            </a:r>
            <a:r>
              <a:rPr lang="pt-BR" sz="1000" dirty="0" err="1"/>
              <a:t>parent’s</a:t>
            </a:r>
            <a:r>
              <a:rPr lang="pt-BR" sz="1000" dirty="0"/>
              <a:t> </a:t>
            </a:r>
            <a:r>
              <a:rPr lang="pt-BR" sz="1000" dirty="0" err="1"/>
              <a:t>income</a:t>
            </a:r>
            <a:r>
              <a:rPr lang="pt-BR" sz="1000" dirty="0"/>
              <a:t> </a:t>
            </a:r>
            <a:r>
              <a:rPr lang="pt-BR" sz="1000" dirty="0" err="1"/>
              <a:t>by</a:t>
            </a:r>
            <a:r>
              <a:rPr lang="pt-BR" sz="1000" dirty="0"/>
              <a:t> 1 </a:t>
            </a:r>
            <a:r>
              <a:rPr lang="pt-BR" sz="1000" dirty="0" err="1"/>
              <a:t>unit</a:t>
            </a:r>
            <a:r>
              <a:rPr lang="pt-BR" sz="1000" dirty="0"/>
              <a:t>, </a:t>
            </a:r>
            <a:r>
              <a:rPr lang="pt-BR" sz="1000" dirty="0" err="1"/>
              <a:t>children’s</a:t>
            </a:r>
            <a:r>
              <a:rPr lang="pt-BR" sz="1000" dirty="0"/>
              <a:t> </a:t>
            </a:r>
            <a:r>
              <a:rPr lang="pt-BR" sz="1000" dirty="0" err="1"/>
              <a:t>life</a:t>
            </a:r>
            <a:r>
              <a:rPr lang="pt-BR" sz="1000" dirty="0"/>
              <a:t> </a:t>
            </a:r>
            <a:r>
              <a:rPr lang="pt-BR" sz="1000" dirty="0" err="1"/>
              <a:t>satisfaction</a:t>
            </a:r>
            <a:r>
              <a:rPr lang="pt-BR" sz="1000" dirty="0"/>
              <a:t> </a:t>
            </a:r>
            <a:r>
              <a:rPr lang="pt-BR" sz="1000" dirty="0" err="1"/>
              <a:t>increases</a:t>
            </a:r>
            <a:r>
              <a:rPr lang="pt-BR" sz="1000" dirty="0"/>
              <a:t> </a:t>
            </a:r>
            <a:r>
              <a:rPr lang="pt-BR" sz="1000" dirty="0" err="1"/>
              <a:t>by</a:t>
            </a:r>
            <a:r>
              <a:rPr lang="pt-BR" sz="1000" dirty="0"/>
              <a:t> XXX, </a:t>
            </a:r>
            <a:r>
              <a:rPr lang="pt-BR" sz="1000" dirty="0" err="1"/>
              <a:t>assuming</a:t>
            </a:r>
            <a:r>
              <a:rPr lang="pt-BR" sz="1000" dirty="0"/>
              <a:t> </a:t>
            </a:r>
            <a:r>
              <a:rPr lang="pt-BR" sz="1000" dirty="0" err="1"/>
              <a:t>parent’s</a:t>
            </a:r>
            <a:r>
              <a:rPr lang="pt-BR" sz="1000" dirty="0"/>
              <a:t> </a:t>
            </a:r>
            <a:r>
              <a:rPr lang="pt-BR" sz="1000" dirty="0" err="1"/>
              <a:t>education</a:t>
            </a:r>
            <a:r>
              <a:rPr lang="pt-BR" sz="1000" dirty="0"/>
              <a:t> </a:t>
            </a:r>
            <a:r>
              <a:rPr lang="pt-BR" sz="1000" dirty="0" err="1"/>
              <a:t>is</a:t>
            </a:r>
            <a:r>
              <a:rPr lang="pt-BR" sz="1000" dirty="0"/>
              <a:t> </a:t>
            </a:r>
            <a:r>
              <a:rPr lang="pt-BR" sz="1000" dirty="0" err="1"/>
              <a:t>held</a:t>
            </a:r>
            <a:r>
              <a:rPr lang="pt-BR" sz="1000" dirty="0"/>
              <a:t>     </a:t>
            </a:r>
            <a:r>
              <a:rPr lang="pt-BR" sz="1000" dirty="0" err="1"/>
              <a:t>constant</a:t>
            </a:r>
            <a:endParaRPr lang="pt-BR" sz="1000" dirty="0"/>
          </a:p>
          <a:p>
            <a:pPr marL="228600" indent="-228600">
              <a:buFont typeface="+mj-lt"/>
              <a:buAutoNum type="arabicPeriod"/>
            </a:pPr>
            <a:r>
              <a:rPr lang="pt-BR" sz="1000" dirty="0"/>
              <a:t>For </a:t>
            </a:r>
            <a:r>
              <a:rPr lang="pt-BR" sz="1000" dirty="0" err="1"/>
              <a:t>an</a:t>
            </a:r>
            <a:r>
              <a:rPr lang="pt-BR" sz="1000" dirty="0"/>
              <a:t> </a:t>
            </a:r>
            <a:r>
              <a:rPr lang="pt-BR" sz="1000" dirty="0" err="1"/>
              <a:t>increase</a:t>
            </a:r>
            <a:r>
              <a:rPr lang="pt-BR" sz="1000" dirty="0"/>
              <a:t> in </a:t>
            </a:r>
            <a:r>
              <a:rPr lang="pt-BR" sz="1000" dirty="0" err="1"/>
              <a:t>parent’s</a:t>
            </a:r>
            <a:r>
              <a:rPr lang="pt-BR" sz="1000" dirty="0"/>
              <a:t> </a:t>
            </a:r>
            <a:r>
              <a:rPr lang="pt-BR" sz="1000" dirty="0" err="1"/>
              <a:t>education</a:t>
            </a:r>
            <a:r>
              <a:rPr lang="pt-BR" sz="1000" dirty="0"/>
              <a:t> </a:t>
            </a:r>
            <a:r>
              <a:rPr lang="pt-BR" sz="1000" dirty="0" err="1"/>
              <a:t>by</a:t>
            </a:r>
            <a:r>
              <a:rPr lang="pt-BR" sz="1000" dirty="0"/>
              <a:t> 1 </a:t>
            </a:r>
            <a:r>
              <a:rPr lang="pt-BR" sz="1000" dirty="0" err="1"/>
              <a:t>unit</a:t>
            </a:r>
            <a:r>
              <a:rPr lang="pt-BR" sz="1000" dirty="0"/>
              <a:t>, </a:t>
            </a:r>
            <a:r>
              <a:rPr lang="pt-BR" sz="1000" dirty="0" err="1"/>
              <a:t>children’s</a:t>
            </a:r>
            <a:r>
              <a:rPr lang="pt-BR" sz="1000" dirty="0"/>
              <a:t> </a:t>
            </a:r>
            <a:r>
              <a:rPr lang="pt-BR" sz="1000" dirty="0" err="1"/>
              <a:t>life</a:t>
            </a:r>
            <a:r>
              <a:rPr lang="pt-BR" sz="1000" dirty="0"/>
              <a:t> </a:t>
            </a:r>
            <a:r>
              <a:rPr lang="pt-BR" sz="1000" dirty="0" err="1"/>
              <a:t>satisfaction</a:t>
            </a:r>
            <a:r>
              <a:rPr lang="pt-BR" sz="1000" dirty="0"/>
              <a:t> </a:t>
            </a:r>
            <a:r>
              <a:rPr lang="pt-BR" sz="1000" dirty="0" err="1"/>
              <a:t>increases</a:t>
            </a:r>
            <a:r>
              <a:rPr lang="pt-BR" sz="1000" dirty="0"/>
              <a:t> </a:t>
            </a:r>
            <a:r>
              <a:rPr lang="pt-BR" sz="1000" dirty="0" err="1"/>
              <a:t>by</a:t>
            </a:r>
            <a:r>
              <a:rPr lang="pt-BR" sz="1000" dirty="0"/>
              <a:t> XXX, </a:t>
            </a:r>
            <a:r>
              <a:rPr lang="pt-BR" sz="1000" dirty="0" err="1"/>
              <a:t>assuming</a:t>
            </a:r>
            <a:r>
              <a:rPr lang="pt-BR" sz="1000" dirty="0"/>
              <a:t> </a:t>
            </a:r>
            <a:r>
              <a:rPr lang="pt-BR" sz="1000" dirty="0" err="1"/>
              <a:t>parent’s</a:t>
            </a:r>
            <a:r>
              <a:rPr lang="pt-BR" sz="1000" dirty="0"/>
              <a:t> </a:t>
            </a:r>
            <a:r>
              <a:rPr lang="pt-BR" sz="1000" dirty="0" err="1"/>
              <a:t>income</a:t>
            </a:r>
            <a:r>
              <a:rPr lang="pt-BR" sz="1000" dirty="0"/>
              <a:t> </a:t>
            </a:r>
            <a:r>
              <a:rPr lang="pt-BR" sz="1000" dirty="0" err="1"/>
              <a:t>is</a:t>
            </a:r>
            <a:r>
              <a:rPr lang="pt-BR" sz="1000" dirty="0"/>
              <a:t> </a:t>
            </a:r>
            <a:r>
              <a:rPr lang="pt-BR" sz="1000" dirty="0" err="1"/>
              <a:t>held</a:t>
            </a:r>
            <a:r>
              <a:rPr lang="pt-BR" sz="1000" dirty="0"/>
              <a:t> </a:t>
            </a:r>
            <a:r>
              <a:rPr lang="pt-BR" sz="1000" dirty="0" err="1"/>
              <a:t>constant</a:t>
            </a:r>
            <a:endParaRPr lang="pt-BR" sz="1000" dirty="0"/>
          </a:p>
          <a:p>
            <a:pPr marL="228600" indent="-228600">
              <a:buFont typeface="+mj-lt"/>
              <a:buAutoNum type="arabicPeriod"/>
            </a:pPr>
            <a:r>
              <a:rPr lang="pt-BR" sz="1000" dirty="0"/>
              <a:t>In </a:t>
            </a:r>
            <a:r>
              <a:rPr lang="pt-BR" sz="1000" dirty="0" err="1"/>
              <a:t>this</a:t>
            </a:r>
            <a:r>
              <a:rPr lang="pt-BR" sz="1000" dirty="0"/>
              <a:t> case, </a:t>
            </a:r>
            <a:r>
              <a:rPr lang="pt-BR" sz="1000" dirty="0" err="1"/>
              <a:t>the</a:t>
            </a:r>
            <a:r>
              <a:rPr lang="pt-BR" sz="1000" dirty="0"/>
              <a:t> </a:t>
            </a:r>
            <a:r>
              <a:rPr lang="pt-BR" sz="1000" dirty="0" err="1"/>
              <a:t>unstandardized</a:t>
            </a:r>
            <a:r>
              <a:rPr lang="pt-BR" sz="1000" dirty="0"/>
              <a:t> </a:t>
            </a:r>
            <a:r>
              <a:rPr lang="pt-BR" sz="1000" dirty="0" err="1"/>
              <a:t>coefficients</a:t>
            </a:r>
            <a:r>
              <a:rPr lang="pt-BR" sz="1000" dirty="0"/>
              <a:t> </a:t>
            </a:r>
            <a:r>
              <a:rPr lang="pt-BR" sz="1000" dirty="0" err="1"/>
              <a:t>cannot</a:t>
            </a:r>
            <a:r>
              <a:rPr lang="pt-BR" sz="1000" dirty="0"/>
              <a:t> </a:t>
            </a:r>
            <a:r>
              <a:rPr lang="pt-BR" sz="1000" dirty="0" err="1"/>
              <a:t>be</a:t>
            </a:r>
            <a:r>
              <a:rPr lang="pt-BR" sz="1000" dirty="0"/>
              <a:t> </a:t>
            </a:r>
            <a:r>
              <a:rPr lang="pt-BR" sz="1000" dirty="0" err="1"/>
              <a:t>compared</a:t>
            </a:r>
            <a:r>
              <a:rPr lang="pt-BR" sz="1000" dirty="0"/>
              <a:t> </a:t>
            </a:r>
            <a:r>
              <a:rPr lang="pt-BR" sz="1000" dirty="0" err="1"/>
              <a:t>with</a:t>
            </a:r>
            <a:r>
              <a:rPr lang="pt-BR" sz="1000" dirty="0"/>
              <a:t> </a:t>
            </a:r>
            <a:r>
              <a:rPr lang="pt-BR" sz="1000" dirty="0" err="1"/>
              <a:t>each</a:t>
            </a:r>
            <a:r>
              <a:rPr lang="pt-BR" sz="1000" dirty="0"/>
              <a:t> </a:t>
            </a:r>
            <a:r>
              <a:rPr lang="pt-BR" sz="1000" dirty="0" err="1"/>
              <a:t>other</a:t>
            </a:r>
            <a:r>
              <a:rPr lang="pt-BR" sz="1000" dirty="0"/>
              <a:t> </a:t>
            </a:r>
            <a:r>
              <a:rPr lang="pt-BR" sz="1000" dirty="0" err="1"/>
              <a:t>because</a:t>
            </a:r>
            <a:r>
              <a:rPr lang="pt-BR" sz="1000" dirty="0"/>
              <a:t> </a:t>
            </a:r>
            <a:r>
              <a:rPr lang="pt-BR" sz="1000" dirty="0" err="1"/>
              <a:t>the</a:t>
            </a:r>
            <a:r>
              <a:rPr lang="pt-BR" sz="1000" dirty="0"/>
              <a:t> </a:t>
            </a:r>
            <a:r>
              <a:rPr lang="pt-BR" sz="1000" dirty="0" err="1"/>
              <a:t>IVs</a:t>
            </a:r>
            <a:r>
              <a:rPr lang="pt-BR" sz="1000" dirty="0"/>
              <a:t> are </a:t>
            </a:r>
            <a:r>
              <a:rPr lang="pt-BR" sz="1000" dirty="0" err="1"/>
              <a:t>on</a:t>
            </a:r>
            <a:r>
              <a:rPr lang="pt-BR" sz="1000" dirty="0"/>
              <a:t> diferente </a:t>
            </a:r>
            <a:r>
              <a:rPr lang="pt-BR" sz="1000" dirty="0" err="1"/>
              <a:t>scales</a:t>
            </a:r>
            <a:r>
              <a:rPr lang="pt-BR" sz="1000" dirty="0"/>
              <a:t>/</a:t>
            </a:r>
            <a:r>
              <a:rPr lang="pt-BR" sz="1000" dirty="0" err="1"/>
              <a:t>units</a:t>
            </a:r>
            <a:endParaRPr lang="pt-BR" sz="1000" dirty="0"/>
          </a:p>
          <a:p>
            <a:endParaRPr lang="pt-BR" sz="1000" dirty="0"/>
          </a:p>
          <a:p>
            <a:endParaRPr lang="pt-BR" sz="1000" dirty="0"/>
          </a:p>
          <a:p>
            <a:r>
              <a:rPr lang="pt-BR" sz="1000" i="1" dirty="0" err="1"/>
              <a:t>Standardized</a:t>
            </a:r>
            <a:endParaRPr lang="pt-BR" sz="1000" i="1" dirty="0"/>
          </a:p>
          <a:p>
            <a:pPr marL="171450" indent="-171450">
              <a:buFont typeface="Arial" panose="020B0604020202020204" pitchFamily="34" charset="0"/>
              <a:buChar char="•"/>
            </a:pPr>
            <a:r>
              <a:rPr lang="pt-BR" sz="1000" dirty="0" err="1"/>
              <a:t>Solution</a:t>
            </a:r>
            <a:r>
              <a:rPr lang="pt-BR" sz="1000" dirty="0"/>
              <a:t> </a:t>
            </a:r>
            <a:r>
              <a:rPr lang="pt-BR" sz="1000" dirty="0" err="1"/>
              <a:t>using</a:t>
            </a:r>
            <a:r>
              <a:rPr lang="pt-BR" sz="1000" dirty="0"/>
              <a:t> </a:t>
            </a:r>
            <a:r>
              <a:rPr lang="pt-BR" sz="1000" dirty="0" err="1"/>
              <a:t>z</a:t>
            </a:r>
            <a:r>
              <a:rPr lang="pt-BR" sz="1000" dirty="0"/>
              <a:t>-score </a:t>
            </a:r>
            <a:r>
              <a:rPr lang="pt-BR" sz="1000" dirty="0" err="1"/>
              <a:t>of</a:t>
            </a:r>
            <a:r>
              <a:rPr lang="pt-BR" sz="1000" dirty="0"/>
              <a:t> </a:t>
            </a:r>
            <a:r>
              <a:rPr lang="pt-BR" sz="1000" dirty="0" err="1"/>
              <a:t>variables</a:t>
            </a:r>
            <a:r>
              <a:rPr lang="pt-BR" sz="1000" dirty="0"/>
              <a:t> (path </a:t>
            </a:r>
            <a:r>
              <a:rPr lang="pt-BR" sz="1000" dirty="0" err="1"/>
              <a:t>coefficient</a:t>
            </a:r>
            <a:r>
              <a:rPr lang="pt-BR" sz="1000" dirty="0"/>
              <a:t>) </a:t>
            </a:r>
          </a:p>
          <a:p>
            <a:pPr marL="171450" indent="-171450">
              <a:buFont typeface="Arial" panose="020B0604020202020204" pitchFamily="34" charset="0"/>
              <a:buChar char="•"/>
            </a:pPr>
            <a:r>
              <a:rPr lang="pt-BR" sz="1000" dirty="0" err="1"/>
              <a:t>Useful</a:t>
            </a:r>
            <a:r>
              <a:rPr lang="pt-BR" sz="1000" dirty="0"/>
              <a:t> for </a:t>
            </a:r>
            <a:r>
              <a:rPr lang="pt-BR" sz="1000" dirty="0" err="1"/>
              <a:t>comparing</a:t>
            </a:r>
            <a:r>
              <a:rPr lang="pt-BR" sz="1000" dirty="0"/>
              <a:t> </a:t>
            </a:r>
            <a:r>
              <a:rPr lang="pt-BR" sz="1000" dirty="0" err="1"/>
              <a:t>effects</a:t>
            </a:r>
            <a:r>
              <a:rPr lang="pt-BR" sz="1000" dirty="0"/>
              <a:t> </a:t>
            </a:r>
            <a:r>
              <a:rPr lang="pt-BR" sz="1000" dirty="0" err="1"/>
              <a:t>within</a:t>
            </a:r>
            <a:r>
              <a:rPr lang="pt-BR" sz="1000" dirty="0"/>
              <a:t> a </a:t>
            </a:r>
            <a:r>
              <a:rPr lang="pt-BR" sz="1000" dirty="0" err="1"/>
              <a:t>solution</a:t>
            </a:r>
            <a:r>
              <a:rPr lang="pt-BR" sz="1000" dirty="0"/>
              <a:t> (</a:t>
            </a:r>
            <a:r>
              <a:rPr lang="pt-BR" sz="1000" dirty="0" err="1"/>
              <a:t>puts</a:t>
            </a:r>
            <a:r>
              <a:rPr lang="pt-BR" sz="1000" dirty="0"/>
              <a:t> </a:t>
            </a:r>
            <a:r>
              <a:rPr lang="pt-BR" sz="1000" dirty="0" err="1"/>
              <a:t>variables</a:t>
            </a:r>
            <a:r>
              <a:rPr lang="pt-BR" sz="1000" dirty="0"/>
              <a:t> </a:t>
            </a:r>
            <a:r>
              <a:rPr lang="pt-BR" sz="1000" dirty="0" err="1"/>
              <a:t>on</a:t>
            </a:r>
            <a:r>
              <a:rPr lang="pt-BR" sz="1000" dirty="0"/>
              <a:t> </a:t>
            </a:r>
            <a:r>
              <a:rPr lang="pt-BR" sz="1000" dirty="0" err="1"/>
              <a:t>the</a:t>
            </a:r>
            <a:r>
              <a:rPr lang="pt-BR" sz="1000" dirty="0"/>
              <a:t> </a:t>
            </a:r>
            <a:r>
              <a:rPr lang="pt-BR" sz="1000" dirty="0" err="1"/>
              <a:t>same</a:t>
            </a:r>
            <a:r>
              <a:rPr lang="pt-BR" sz="1000" dirty="0"/>
              <a:t> </a:t>
            </a:r>
            <a:r>
              <a:rPr lang="pt-BR" sz="1000" dirty="0" err="1"/>
              <a:t>scale</a:t>
            </a:r>
            <a:r>
              <a:rPr lang="pt-BR" sz="1000" dirty="0"/>
              <a:t>)</a:t>
            </a:r>
          </a:p>
          <a:p>
            <a:pPr marL="171450" indent="-171450">
              <a:buFont typeface="Arial" panose="020B0604020202020204" pitchFamily="34" charset="0"/>
              <a:buChar char="•"/>
            </a:pPr>
            <a:r>
              <a:rPr lang="pt-BR" sz="1000" dirty="0" err="1"/>
              <a:t>Standardized</a:t>
            </a:r>
            <a:r>
              <a:rPr lang="pt-BR" sz="1000" dirty="0"/>
              <a:t> </a:t>
            </a:r>
            <a:r>
              <a:rPr lang="pt-BR" sz="1000" dirty="0" err="1"/>
              <a:t>model</a:t>
            </a:r>
            <a:r>
              <a:rPr lang="pt-BR" sz="1000" dirty="0"/>
              <a:t> </a:t>
            </a:r>
            <a:r>
              <a:rPr lang="pt-BR" sz="1000" dirty="0" err="1"/>
              <a:t>parameter</a:t>
            </a:r>
            <a:r>
              <a:rPr lang="pt-BR" sz="1000" dirty="0"/>
              <a:t> </a:t>
            </a:r>
            <a:r>
              <a:rPr lang="pt-BR" sz="1000" dirty="0" err="1"/>
              <a:t>predicts</a:t>
            </a:r>
            <a:r>
              <a:rPr lang="pt-BR" sz="1000" dirty="0"/>
              <a:t> </a:t>
            </a:r>
            <a:r>
              <a:rPr lang="pt-BR" sz="1000" dirty="0" err="1"/>
              <a:t>the</a:t>
            </a:r>
            <a:r>
              <a:rPr lang="pt-BR" sz="1000" dirty="0"/>
              <a:t> </a:t>
            </a:r>
            <a:r>
              <a:rPr lang="pt-BR" sz="1000" dirty="0" err="1"/>
              <a:t>correlation</a:t>
            </a:r>
            <a:r>
              <a:rPr lang="pt-BR" sz="1000" dirty="0"/>
              <a:t> </a:t>
            </a:r>
            <a:r>
              <a:rPr lang="pt-BR" sz="1000" dirty="0" err="1"/>
              <a:t>matrix</a:t>
            </a:r>
            <a:endParaRPr lang="pt-BR" sz="1000" dirty="0"/>
          </a:p>
          <a:p>
            <a:pPr marL="171450" indent="-171450">
              <a:buFont typeface="Arial" panose="020B0604020202020204" pitchFamily="34" charset="0"/>
              <a:buChar char="•"/>
            </a:pPr>
            <a:r>
              <a:rPr lang="pt-BR" sz="1000" dirty="0" err="1"/>
              <a:t>Measured</a:t>
            </a:r>
            <a:r>
              <a:rPr lang="pt-BR" sz="1000" dirty="0"/>
              <a:t> in </a:t>
            </a:r>
            <a:r>
              <a:rPr lang="pt-BR" sz="1000" dirty="0" err="1"/>
              <a:t>units</a:t>
            </a:r>
            <a:r>
              <a:rPr lang="pt-BR" sz="1000" dirty="0"/>
              <a:t> </a:t>
            </a:r>
            <a:r>
              <a:rPr lang="pt-BR" sz="1000" dirty="0" err="1"/>
              <a:t>of</a:t>
            </a:r>
            <a:r>
              <a:rPr lang="pt-BR" sz="1000" dirty="0"/>
              <a:t> standard </a:t>
            </a:r>
            <a:r>
              <a:rPr lang="pt-BR" sz="1000" dirty="0" err="1"/>
              <a:t>deviation</a:t>
            </a:r>
            <a:endParaRPr lang="pt-BR" sz="1000" dirty="0"/>
          </a:p>
          <a:p>
            <a:pPr marL="171450" indent="-171450">
              <a:buFont typeface="Arial" panose="020B0604020202020204" pitchFamily="34" charset="0"/>
              <a:buChar char="•"/>
            </a:pPr>
            <a:r>
              <a:rPr lang="pt-BR" sz="1000" dirty="0" err="1"/>
              <a:t>Examples</a:t>
            </a:r>
            <a:r>
              <a:rPr lang="pt-BR" sz="1000" dirty="0"/>
              <a:t>:</a:t>
            </a:r>
          </a:p>
          <a:p>
            <a:pPr marL="228600" indent="-228600">
              <a:buFont typeface="+mj-lt"/>
              <a:buAutoNum type="arabicPeriod"/>
            </a:pPr>
            <a:r>
              <a:rPr lang="pt-BR" sz="1000" dirty="0"/>
              <a:t>For </a:t>
            </a:r>
            <a:r>
              <a:rPr lang="pt-BR" sz="1000" dirty="0" err="1"/>
              <a:t>an</a:t>
            </a:r>
            <a:r>
              <a:rPr lang="pt-BR" sz="1000" dirty="0"/>
              <a:t> </a:t>
            </a:r>
            <a:r>
              <a:rPr lang="pt-BR" sz="1000" dirty="0" err="1"/>
              <a:t>increase</a:t>
            </a:r>
            <a:r>
              <a:rPr lang="pt-BR" sz="1000" dirty="0"/>
              <a:t> in </a:t>
            </a:r>
            <a:r>
              <a:rPr lang="pt-BR" sz="1000" dirty="0" err="1"/>
              <a:t>parent’s</a:t>
            </a:r>
            <a:r>
              <a:rPr lang="pt-BR" sz="1000" dirty="0"/>
              <a:t> </a:t>
            </a:r>
            <a:r>
              <a:rPr lang="pt-BR" sz="1000" dirty="0" err="1"/>
              <a:t>income</a:t>
            </a:r>
            <a:r>
              <a:rPr lang="pt-BR" sz="1000" dirty="0"/>
              <a:t> </a:t>
            </a:r>
            <a:r>
              <a:rPr lang="pt-BR" sz="1000" dirty="0" err="1"/>
              <a:t>by</a:t>
            </a:r>
            <a:r>
              <a:rPr lang="pt-BR" sz="1000" dirty="0"/>
              <a:t> 1 standard </a:t>
            </a:r>
            <a:r>
              <a:rPr lang="pt-BR" sz="1000" dirty="0" err="1"/>
              <a:t>deviation</a:t>
            </a:r>
            <a:r>
              <a:rPr lang="pt-BR" sz="1000" dirty="0"/>
              <a:t>, </a:t>
            </a:r>
            <a:r>
              <a:rPr lang="pt-BR" sz="1000" dirty="0" err="1"/>
              <a:t>children’s</a:t>
            </a:r>
            <a:r>
              <a:rPr lang="pt-BR" sz="1000" dirty="0"/>
              <a:t> </a:t>
            </a:r>
            <a:r>
              <a:rPr lang="pt-BR" sz="1000" dirty="0" err="1"/>
              <a:t>life</a:t>
            </a:r>
            <a:r>
              <a:rPr lang="pt-BR" sz="1000" dirty="0"/>
              <a:t> </a:t>
            </a:r>
            <a:r>
              <a:rPr lang="pt-BR" sz="1000" dirty="0" err="1"/>
              <a:t>satisfaction</a:t>
            </a:r>
            <a:r>
              <a:rPr lang="pt-BR" sz="1000" dirty="0"/>
              <a:t> </a:t>
            </a:r>
            <a:r>
              <a:rPr lang="pt-BR" sz="1000" dirty="0" err="1"/>
              <a:t>increases</a:t>
            </a:r>
            <a:r>
              <a:rPr lang="pt-BR" sz="1000" dirty="0"/>
              <a:t> </a:t>
            </a:r>
            <a:r>
              <a:rPr lang="pt-BR" sz="1000" dirty="0" err="1"/>
              <a:t>by</a:t>
            </a:r>
            <a:r>
              <a:rPr lang="pt-BR" sz="1000" dirty="0"/>
              <a:t> XXX standard </a:t>
            </a:r>
            <a:r>
              <a:rPr lang="pt-BR" sz="1000" dirty="0" err="1"/>
              <a:t>deviation</a:t>
            </a:r>
            <a:r>
              <a:rPr lang="pt-BR" sz="1000" dirty="0"/>
              <a:t>, </a:t>
            </a:r>
            <a:r>
              <a:rPr lang="pt-BR" sz="1000" dirty="0" err="1"/>
              <a:t>assuming</a:t>
            </a:r>
            <a:r>
              <a:rPr lang="pt-BR" sz="1000" dirty="0"/>
              <a:t> </a:t>
            </a:r>
            <a:r>
              <a:rPr lang="pt-BR" sz="1000" dirty="0" err="1"/>
              <a:t>parent’s</a:t>
            </a:r>
            <a:r>
              <a:rPr lang="pt-BR" sz="1000" dirty="0"/>
              <a:t> </a:t>
            </a:r>
            <a:r>
              <a:rPr lang="pt-BR" sz="1000" dirty="0" err="1"/>
              <a:t>education</a:t>
            </a:r>
            <a:r>
              <a:rPr lang="pt-BR" sz="1000" dirty="0"/>
              <a:t> </a:t>
            </a:r>
            <a:r>
              <a:rPr lang="pt-BR" sz="1000" dirty="0" err="1"/>
              <a:t>is</a:t>
            </a:r>
            <a:r>
              <a:rPr lang="pt-BR" sz="1000" dirty="0"/>
              <a:t> </a:t>
            </a:r>
            <a:r>
              <a:rPr lang="pt-BR" sz="1000" dirty="0" err="1"/>
              <a:t>held</a:t>
            </a:r>
            <a:r>
              <a:rPr lang="pt-BR" sz="1000" dirty="0"/>
              <a:t> </a:t>
            </a:r>
            <a:r>
              <a:rPr lang="pt-BR" sz="1000" dirty="0" err="1"/>
              <a:t>constant</a:t>
            </a:r>
            <a:endParaRPr lang="pt-BR" sz="1000" dirty="0"/>
          </a:p>
          <a:p>
            <a:pPr marL="228600" indent="-228600">
              <a:buFont typeface="+mj-lt"/>
              <a:buAutoNum type="arabicPeriod"/>
            </a:pPr>
            <a:r>
              <a:rPr lang="pt-BR" sz="1000" dirty="0"/>
              <a:t>For </a:t>
            </a:r>
            <a:r>
              <a:rPr lang="pt-BR" sz="1000" dirty="0" err="1"/>
              <a:t>an</a:t>
            </a:r>
            <a:r>
              <a:rPr lang="pt-BR" sz="1000" dirty="0"/>
              <a:t> </a:t>
            </a:r>
            <a:r>
              <a:rPr lang="pt-BR" sz="1000" dirty="0" err="1"/>
              <a:t>increase</a:t>
            </a:r>
            <a:r>
              <a:rPr lang="pt-BR" sz="1000" dirty="0"/>
              <a:t> in </a:t>
            </a:r>
            <a:r>
              <a:rPr lang="pt-BR" sz="1000" dirty="0" err="1"/>
              <a:t>parent’s</a:t>
            </a:r>
            <a:r>
              <a:rPr lang="pt-BR" sz="1000" dirty="0"/>
              <a:t> </a:t>
            </a:r>
            <a:r>
              <a:rPr lang="pt-BR" sz="1000" dirty="0" err="1"/>
              <a:t>education</a:t>
            </a:r>
            <a:r>
              <a:rPr lang="pt-BR" sz="1000" dirty="0"/>
              <a:t> </a:t>
            </a:r>
            <a:r>
              <a:rPr lang="pt-BR" sz="1000" dirty="0" err="1"/>
              <a:t>by</a:t>
            </a:r>
            <a:r>
              <a:rPr lang="pt-BR" sz="1000" dirty="0"/>
              <a:t> 1 standard </a:t>
            </a:r>
            <a:r>
              <a:rPr lang="pt-BR" sz="1000" dirty="0" err="1"/>
              <a:t>deviation</a:t>
            </a:r>
            <a:r>
              <a:rPr lang="pt-BR" sz="1000" dirty="0"/>
              <a:t>, </a:t>
            </a:r>
            <a:r>
              <a:rPr lang="pt-BR" sz="1000" dirty="0" err="1"/>
              <a:t>children’s</a:t>
            </a:r>
            <a:r>
              <a:rPr lang="pt-BR" sz="1000" dirty="0"/>
              <a:t> </a:t>
            </a:r>
            <a:r>
              <a:rPr lang="pt-BR" sz="1000" dirty="0" err="1"/>
              <a:t>life</a:t>
            </a:r>
            <a:r>
              <a:rPr lang="pt-BR" sz="1000" dirty="0"/>
              <a:t> </a:t>
            </a:r>
            <a:r>
              <a:rPr lang="pt-BR" sz="1000" dirty="0" err="1"/>
              <a:t>satisfaction</a:t>
            </a:r>
            <a:r>
              <a:rPr lang="pt-BR" sz="1000" dirty="0"/>
              <a:t> </a:t>
            </a:r>
            <a:r>
              <a:rPr lang="pt-BR" sz="1000" dirty="0" err="1"/>
              <a:t>increases</a:t>
            </a:r>
            <a:r>
              <a:rPr lang="pt-BR" sz="1000" dirty="0"/>
              <a:t> </a:t>
            </a:r>
            <a:r>
              <a:rPr lang="pt-BR" sz="1000" dirty="0" err="1"/>
              <a:t>by</a:t>
            </a:r>
            <a:r>
              <a:rPr lang="pt-BR" sz="1000" dirty="0"/>
              <a:t> XXX standard </a:t>
            </a:r>
            <a:r>
              <a:rPr lang="pt-BR" sz="1000" dirty="0" err="1"/>
              <a:t>deviation</a:t>
            </a:r>
            <a:r>
              <a:rPr lang="pt-BR" sz="1000" dirty="0"/>
              <a:t>, </a:t>
            </a:r>
            <a:r>
              <a:rPr lang="pt-BR" sz="1000" dirty="0" err="1"/>
              <a:t>assuming</a:t>
            </a:r>
            <a:r>
              <a:rPr lang="pt-BR" sz="1000" dirty="0"/>
              <a:t> </a:t>
            </a:r>
            <a:r>
              <a:rPr lang="pt-BR" sz="1000" dirty="0" err="1"/>
              <a:t>parent’s</a:t>
            </a:r>
            <a:r>
              <a:rPr lang="pt-BR" sz="1000" dirty="0"/>
              <a:t> </a:t>
            </a:r>
            <a:r>
              <a:rPr lang="pt-BR" sz="1000" dirty="0" err="1"/>
              <a:t>income</a:t>
            </a:r>
            <a:r>
              <a:rPr lang="pt-BR" sz="1000" dirty="0"/>
              <a:t> </a:t>
            </a:r>
            <a:r>
              <a:rPr lang="pt-BR" sz="1000" dirty="0" err="1"/>
              <a:t>is</a:t>
            </a:r>
            <a:r>
              <a:rPr lang="pt-BR" sz="1000" dirty="0"/>
              <a:t> </a:t>
            </a:r>
            <a:r>
              <a:rPr lang="pt-BR" sz="1000" dirty="0" err="1"/>
              <a:t>held</a:t>
            </a:r>
            <a:r>
              <a:rPr lang="pt-BR" sz="1000" dirty="0"/>
              <a:t> </a:t>
            </a:r>
            <a:r>
              <a:rPr lang="pt-BR" sz="1000" dirty="0" err="1"/>
              <a:t>constant</a:t>
            </a:r>
            <a:endParaRPr lang="pt-BR" sz="1000" dirty="0"/>
          </a:p>
          <a:p>
            <a:pPr marL="228600" indent="-228600">
              <a:buFont typeface="+mj-lt"/>
              <a:buAutoNum type="arabicPeriod"/>
            </a:pPr>
            <a:r>
              <a:rPr lang="pt-BR" sz="1000" dirty="0"/>
              <a:t>In </a:t>
            </a:r>
            <a:r>
              <a:rPr lang="pt-BR" sz="1000" dirty="0" err="1"/>
              <a:t>this</a:t>
            </a:r>
            <a:r>
              <a:rPr lang="pt-BR" sz="1000" dirty="0"/>
              <a:t> case </a:t>
            </a:r>
            <a:r>
              <a:rPr lang="pt-BR" sz="1000" dirty="0" err="1"/>
              <a:t>you</a:t>
            </a:r>
            <a:r>
              <a:rPr lang="pt-BR" sz="1000" dirty="0"/>
              <a:t> </a:t>
            </a:r>
            <a:r>
              <a:rPr lang="pt-BR" sz="1000" dirty="0" err="1"/>
              <a:t>can</a:t>
            </a:r>
            <a:r>
              <a:rPr lang="pt-BR" sz="1000" dirty="0"/>
              <a:t> </a:t>
            </a:r>
            <a:r>
              <a:rPr lang="pt-BR" sz="1000" dirty="0" err="1"/>
              <a:t>because</a:t>
            </a:r>
            <a:r>
              <a:rPr lang="pt-BR" sz="1000" dirty="0"/>
              <a:t> compare </a:t>
            </a:r>
            <a:r>
              <a:rPr lang="pt-BR" sz="1000" dirty="0" err="1"/>
              <a:t>the</a:t>
            </a:r>
            <a:r>
              <a:rPr lang="pt-BR" sz="1000" dirty="0"/>
              <a:t> </a:t>
            </a:r>
            <a:r>
              <a:rPr lang="pt-BR" sz="1000" dirty="0" err="1"/>
              <a:t>coefficients</a:t>
            </a:r>
            <a:r>
              <a:rPr lang="pt-BR" sz="1000" dirty="0"/>
              <a:t> </a:t>
            </a:r>
            <a:r>
              <a:rPr lang="pt-BR" sz="1000" dirty="0" err="1"/>
              <a:t>because</a:t>
            </a:r>
            <a:r>
              <a:rPr lang="pt-BR" sz="1000" dirty="0"/>
              <a:t> </a:t>
            </a:r>
            <a:r>
              <a:rPr lang="pt-BR" sz="1000" dirty="0" err="1"/>
              <a:t>they</a:t>
            </a:r>
            <a:r>
              <a:rPr lang="pt-BR" sz="1000" dirty="0"/>
              <a:t> </a:t>
            </a:r>
            <a:r>
              <a:rPr lang="pt-BR" sz="1000" dirty="0" err="1"/>
              <a:t>can</a:t>
            </a:r>
            <a:r>
              <a:rPr lang="pt-BR" sz="1000" dirty="0"/>
              <a:t> </a:t>
            </a:r>
            <a:r>
              <a:rPr lang="pt-BR" sz="1000" dirty="0" err="1"/>
              <a:t>be</a:t>
            </a:r>
            <a:r>
              <a:rPr lang="pt-BR" sz="1000" dirty="0"/>
              <a:t> </a:t>
            </a:r>
            <a:r>
              <a:rPr lang="pt-BR" sz="1000" dirty="0" err="1"/>
              <a:t>ranked</a:t>
            </a:r>
            <a:r>
              <a:rPr lang="pt-BR" sz="1000" dirty="0"/>
              <a:t> </a:t>
            </a:r>
            <a:r>
              <a:rPr lang="pt-BR" sz="1000" dirty="0" err="1"/>
              <a:t>by</a:t>
            </a:r>
            <a:r>
              <a:rPr lang="pt-BR" sz="1000" dirty="0"/>
              <a:t> </a:t>
            </a:r>
            <a:r>
              <a:rPr lang="pt-BR" sz="1000" dirty="0" err="1"/>
              <a:t>the</a:t>
            </a:r>
            <a:r>
              <a:rPr lang="pt-BR" sz="1000" dirty="0"/>
              <a:t> </a:t>
            </a:r>
            <a:r>
              <a:rPr lang="pt-BR" sz="1000" dirty="0" err="1"/>
              <a:t>size</a:t>
            </a:r>
            <a:r>
              <a:rPr lang="pt-BR" sz="1000" dirty="0"/>
              <a:t> </a:t>
            </a:r>
            <a:r>
              <a:rPr lang="pt-BR" sz="1000" dirty="0" err="1"/>
              <a:t>of</a:t>
            </a:r>
            <a:r>
              <a:rPr lang="pt-BR" sz="1000" dirty="0"/>
              <a:t> </a:t>
            </a:r>
            <a:r>
              <a:rPr lang="pt-BR" sz="1000" dirty="0" err="1"/>
              <a:t>the</a:t>
            </a:r>
            <a:r>
              <a:rPr lang="pt-BR" sz="1000" dirty="0"/>
              <a:t> standard </a:t>
            </a:r>
            <a:r>
              <a:rPr lang="pt-BR" sz="1000" dirty="0" err="1"/>
              <a:t>deviation</a:t>
            </a:r>
            <a:endParaRPr lang="pt-DE" sz="1000" dirty="0"/>
          </a:p>
        </p:txBody>
      </p:sp>
      <p:sp>
        <p:nvSpPr>
          <p:cNvPr id="14" name="Título 1">
            <a:extLst>
              <a:ext uri="{FF2B5EF4-FFF2-40B4-BE49-F238E27FC236}">
                <a16:creationId xmlns:a16="http://schemas.microsoft.com/office/drawing/2014/main" id="{ED52C97C-A56B-C045-BC83-2F5D4EFD68A5}"/>
              </a:ext>
            </a:extLst>
          </p:cNvPr>
          <p:cNvSpPr txBox="1">
            <a:spLocks/>
          </p:cNvSpPr>
          <p:nvPr/>
        </p:nvSpPr>
        <p:spPr>
          <a:xfrm>
            <a:off x="433632" y="4628561"/>
            <a:ext cx="3893271" cy="1649690"/>
          </a:xfrm>
          <a:prstGeom prst="rect">
            <a:avLst/>
          </a:prstGeom>
          <a:ln>
            <a:solidFill>
              <a:schemeClr val="tx1"/>
            </a:solidFill>
          </a:ln>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DE" sz="1000" b="1" dirty="0"/>
              <a:t>Violation of path analysis assumptions:</a:t>
            </a:r>
            <a:br>
              <a:rPr lang="pt-DE" sz="1000" dirty="0"/>
            </a:br>
            <a:endParaRPr lang="pt-DE" sz="1000" dirty="0"/>
          </a:p>
          <a:p>
            <a:r>
              <a:rPr lang="pt-BR" sz="1000" dirty="0"/>
              <a:t>- Reverse </a:t>
            </a:r>
            <a:r>
              <a:rPr lang="pt-BR" sz="1000" dirty="0" err="1"/>
              <a:t>Causation</a:t>
            </a:r>
            <a:r>
              <a:rPr lang="pt-BR" sz="1000" dirty="0"/>
              <a:t>: The </a:t>
            </a:r>
            <a:r>
              <a:rPr lang="pt-BR" sz="1000" dirty="0" err="1"/>
              <a:t>endogenous</a:t>
            </a:r>
            <a:r>
              <a:rPr lang="pt-BR" sz="1000" dirty="0"/>
              <a:t> </a:t>
            </a:r>
            <a:r>
              <a:rPr lang="pt-BR" sz="1000" dirty="0" err="1"/>
              <a:t>variable</a:t>
            </a:r>
            <a:r>
              <a:rPr lang="pt-BR" sz="1000" dirty="0"/>
              <a:t> causes </a:t>
            </a:r>
            <a:r>
              <a:rPr lang="pt-BR" sz="1000" dirty="0" err="1"/>
              <a:t>the</a:t>
            </a:r>
            <a:r>
              <a:rPr lang="pt-BR" sz="1000" dirty="0"/>
              <a:t> </a:t>
            </a:r>
            <a:r>
              <a:rPr lang="pt-BR" sz="1000" dirty="0" err="1"/>
              <a:t>variable</a:t>
            </a:r>
            <a:r>
              <a:rPr lang="pt-BR" sz="1000" dirty="0"/>
              <a:t> </a:t>
            </a:r>
            <a:r>
              <a:rPr lang="pt-BR" sz="1000" dirty="0" err="1"/>
              <a:t>that</a:t>
            </a:r>
            <a:r>
              <a:rPr lang="pt-BR" sz="1000" dirty="0"/>
              <a:t> causes it (feedback loop)</a:t>
            </a:r>
          </a:p>
          <a:p>
            <a:endParaRPr lang="pt-BR" sz="1000" dirty="0"/>
          </a:p>
          <a:p>
            <a:r>
              <a:rPr lang="pt-BR" sz="1000" dirty="0"/>
              <a:t>- </a:t>
            </a:r>
            <a:r>
              <a:rPr lang="pt-BR" sz="1000" dirty="0" err="1"/>
              <a:t>Measurement</a:t>
            </a:r>
            <a:r>
              <a:rPr lang="pt-BR" sz="1000" dirty="0"/>
              <a:t> </a:t>
            </a:r>
            <a:r>
              <a:rPr lang="pt-BR" sz="1000" dirty="0" err="1"/>
              <a:t>Error</a:t>
            </a:r>
            <a:r>
              <a:rPr lang="pt-BR" sz="1000" dirty="0"/>
              <a:t>: </a:t>
            </a:r>
            <a:r>
              <a:rPr lang="pt-BR" sz="1000" dirty="0" err="1"/>
              <a:t>There</a:t>
            </a:r>
            <a:r>
              <a:rPr lang="pt-BR" sz="1000" dirty="0"/>
              <a:t> </a:t>
            </a:r>
            <a:r>
              <a:rPr lang="pt-BR" sz="1000" dirty="0" err="1"/>
              <a:t>is</a:t>
            </a:r>
            <a:r>
              <a:rPr lang="pt-BR" sz="1000" dirty="0"/>
              <a:t> no </a:t>
            </a:r>
            <a:r>
              <a:rPr lang="pt-BR" sz="1000" dirty="0" err="1"/>
              <a:t>measurement</a:t>
            </a:r>
            <a:r>
              <a:rPr lang="pt-BR" sz="1000" dirty="0"/>
              <a:t> </a:t>
            </a:r>
            <a:r>
              <a:rPr lang="pt-BR" sz="1000" dirty="0" err="1"/>
              <a:t>error</a:t>
            </a:r>
            <a:r>
              <a:rPr lang="pt-BR" sz="1000" dirty="0"/>
              <a:t> in a </a:t>
            </a:r>
            <a:r>
              <a:rPr lang="pt-BR" sz="1000" dirty="0" err="1"/>
              <a:t>exogenous</a:t>
            </a:r>
            <a:r>
              <a:rPr lang="pt-BR" sz="1000" dirty="0"/>
              <a:t> </a:t>
            </a:r>
            <a:r>
              <a:rPr lang="pt-BR" sz="1000" dirty="0" err="1"/>
              <a:t>variable</a:t>
            </a:r>
            <a:endParaRPr lang="pt-BR" sz="1000" dirty="0"/>
          </a:p>
          <a:p>
            <a:endParaRPr lang="pt-BR" sz="1000" dirty="0"/>
          </a:p>
          <a:p>
            <a:r>
              <a:rPr lang="pt-BR" sz="1000" dirty="0"/>
              <a:t>- </a:t>
            </a:r>
            <a:r>
              <a:rPr lang="pt-BR" sz="1000" dirty="0" err="1"/>
              <a:t>Spuriousness</a:t>
            </a:r>
            <a:r>
              <a:rPr lang="pt-BR" sz="1000" dirty="0"/>
              <a:t>: </a:t>
            </a:r>
            <a:r>
              <a:rPr lang="pt-BR" sz="1000" dirty="0" err="1"/>
              <a:t>Two</a:t>
            </a:r>
            <a:r>
              <a:rPr lang="pt-BR" sz="1000" dirty="0"/>
              <a:t> </a:t>
            </a:r>
            <a:r>
              <a:rPr lang="pt-BR" sz="1000" dirty="0" err="1"/>
              <a:t>variables</a:t>
            </a:r>
            <a:r>
              <a:rPr lang="pt-BR" sz="1000" dirty="0"/>
              <a:t> are </a:t>
            </a:r>
            <a:r>
              <a:rPr lang="pt-BR" sz="1000" dirty="0" err="1"/>
              <a:t>not</a:t>
            </a:r>
            <a:r>
              <a:rPr lang="pt-BR" sz="1000" dirty="0"/>
              <a:t> </a:t>
            </a:r>
            <a:r>
              <a:rPr lang="pt-BR" sz="1000" dirty="0" err="1"/>
              <a:t>causally</a:t>
            </a:r>
            <a:r>
              <a:rPr lang="pt-BR" sz="1000" dirty="0"/>
              <a:t> </a:t>
            </a:r>
            <a:r>
              <a:rPr lang="pt-BR" sz="1000" dirty="0" err="1"/>
              <a:t>related</a:t>
            </a:r>
            <a:r>
              <a:rPr lang="pt-BR" sz="1000" dirty="0"/>
              <a:t> </a:t>
            </a:r>
            <a:r>
              <a:rPr lang="pt-BR" sz="1000" dirty="0" err="1"/>
              <a:t>to</a:t>
            </a:r>
            <a:r>
              <a:rPr lang="pt-BR" sz="1000" dirty="0"/>
              <a:t> </a:t>
            </a:r>
            <a:r>
              <a:rPr lang="pt-BR" sz="1000" dirty="0" err="1"/>
              <a:t>each</a:t>
            </a:r>
            <a:r>
              <a:rPr lang="pt-BR" sz="1000" dirty="0"/>
              <a:t> </a:t>
            </a:r>
            <a:r>
              <a:rPr lang="pt-BR" sz="1000" dirty="0" err="1"/>
              <a:t>other</a:t>
            </a:r>
            <a:r>
              <a:rPr lang="pt-BR" sz="1000" dirty="0"/>
              <a:t>, </a:t>
            </a:r>
            <a:r>
              <a:rPr lang="pt-BR" sz="1000" dirty="0" err="1"/>
              <a:t>yet</a:t>
            </a:r>
            <a:r>
              <a:rPr lang="pt-BR" sz="1000" dirty="0"/>
              <a:t> </a:t>
            </a:r>
            <a:r>
              <a:rPr lang="pt-BR" sz="1000" dirty="0" err="1"/>
              <a:t>wrongly</a:t>
            </a:r>
            <a:r>
              <a:rPr lang="pt-BR" sz="1000" dirty="0"/>
              <a:t> </a:t>
            </a:r>
            <a:r>
              <a:rPr lang="pt-BR" sz="1000" dirty="0" err="1"/>
              <a:t>inferred</a:t>
            </a:r>
            <a:r>
              <a:rPr lang="pt-BR" sz="1000" dirty="0"/>
              <a:t> </a:t>
            </a:r>
            <a:r>
              <a:rPr lang="pt-BR" sz="1000" dirty="0" err="1"/>
              <a:t>due</a:t>
            </a:r>
            <a:r>
              <a:rPr lang="pt-BR" sz="1000" dirty="0"/>
              <a:t> </a:t>
            </a:r>
            <a:r>
              <a:rPr lang="pt-BR" sz="1000" dirty="0" err="1"/>
              <a:t>to</a:t>
            </a:r>
            <a:r>
              <a:rPr lang="pt-BR" sz="1000" dirty="0"/>
              <a:t> a </a:t>
            </a:r>
            <a:r>
              <a:rPr lang="pt-BR" sz="1000" dirty="0" err="1"/>
              <a:t>third</a:t>
            </a:r>
            <a:r>
              <a:rPr lang="pt-BR" sz="1000" dirty="0"/>
              <a:t> </a:t>
            </a:r>
            <a:r>
              <a:rPr lang="pt-BR" sz="1000" dirty="0" err="1"/>
              <a:t>factor</a:t>
            </a:r>
            <a:r>
              <a:rPr lang="pt-BR" sz="1000" dirty="0"/>
              <a:t> (</a:t>
            </a:r>
            <a:r>
              <a:rPr lang="pt-BR" sz="1000" dirty="0" err="1"/>
              <a:t>confounding</a:t>
            </a:r>
            <a:r>
              <a:rPr lang="pt-BR" sz="1000" dirty="0"/>
              <a:t> </a:t>
            </a:r>
            <a:r>
              <a:rPr lang="pt-BR" sz="1000" dirty="0" err="1"/>
              <a:t>variable</a:t>
            </a:r>
            <a:r>
              <a:rPr lang="pt-BR" sz="1000" dirty="0"/>
              <a:t>)</a:t>
            </a:r>
            <a:br>
              <a:rPr lang="pt-DE" sz="1000" dirty="0"/>
            </a:br>
            <a:endParaRPr lang="pt-DE" sz="1000" dirty="0"/>
          </a:p>
        </p:txBody>
      </p:sp>
      <p:sp>
        <p:nvSpPr>
          <p:cNvPr id="16" name="Título 12">
            <a:extLst>
              <a:ext uri="{FF2B5EF4-FFF2-40B4-BE49-F238E27FC236}">
                <a16:creationId xmlns:a16="http://schemas.microsoft.com/office/drawing/2014/main" id="{0C7FD2C1-1AAE-1440-928E-F8508ECFB663}"/>
              </a:ext>
            </a:extLst>
          </p:cNvPr>
          <p:cNvSpPr txBox="1">
            <a:spLocks/>
          </p:cNvSpPr>
          <p:nvPr/>
        </p:nvSpPr>
        <p:spPr>
          <a:xfrm>
            <a:off x="433632" y="34197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DE" sz="4200" dirty="0"/>
              <a:t>More about path models</a:t>
            </a:r>
          </a:p>
        </p:txBody>
      </p:sp>
      <p:sp>
        <p:nvSpPr>
          <p:cNvPr id="17" name="Título 1">
            <a:extLst>
              <a:ext uri="{FF2B5EF4-FFF2-40B4-BE49-F238E27FC236}">
                <a16:creationId xmlns:a16="http://schemas.microsoft.com/office/drawing/2014/main" id="{9E686BD7-D8E2-E44C-811D-6113B71F611F}"/>
              </a:ext>
            </a:extLst>
          </p:cNvPr>
          <p:cNvSpPr txBox="1">
            <a:spLocks/>
          </p:cNvSpPr>
          <p:nvPr/>
        </p:nvSpPr>
        <p:spPr>
          <a:xfrm>
            <a:off x="4487158" y="5299435"/>
            <a:ext cx="7192652" cy="978816"/>
          </a:xfrm>
          <a:prstGeom prst="rect">
            <a:avLst/>
          </a:prstGeom>
          <a:ln>
            <a:solidFill>
              <a:schemeClr val="tx1"/>
            </a:solidFill>
          </a:ln>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DE" sz="1000" b="1" dirty="0"/>
              <a:t>NOTES:</a:t>
            </a:r>
          </a:p>
          <a:p>
            <a:pPr marL="171450" indent="-171450">
              <a:buFont typeface="Arial" panose="020B0604020202020204" pitchFamily="34" charset="0"/>
              <a:buChar char="•"/>
            </a:pPr>
            <a:r>
              <a:rPr lang="pt-BR" sz="1000" dirty="0"/>
              <a:t>Path </a:t>
            </a:r>
            <a:r>
              <a:rPr lang="pt-BR" sz="1000" dirty="0" err="1"/>
              <a:t>diagrams</a:t>
            </a:r>
            <a:r>
              <a:rPr lang="pt-BR" sz="1000" dirty="0"/>
              <a:t> </a:t>
            </a:r>
            <a:r>
              <a:rPr lang="pt-BR" sz="1000" dirty="0" err="1"/>
              <a:t>cannot</a:t>
            </a:r>
            <a:r>
              <a:rPr lang="pt-BR" sz="1000" dirty="0"/>
              <a:t> </a:t>
            </a:r>
            <a:r>
              <a:rPr lang="pt-BR" sz="1000" dirty="0" err="1"/>
              <a:t>statistically</a:t>
            </a:r>
            <a:r>
              <a:rPr lang="pt-BR" sz="1000" dirty="0"/>
              <a:t> </a:t>
            </a:r>
            <a:r>
              <a:rPr lang="pt-BR" sz="1000" dirty="0" err="1"/>
              <a:t>tell</a:t>
            </a:r>
            <a:r>
              <a:rPr lang="pt-BR" sz="1000" dirty="0"/>
              <a:t> </a:t>
            </a:r>
            <a:r>
              <a:rPr lang="pt-BR" sz="1000" dirty="0" err="1"/>
              <a:t>us</a:t>
            </a:r>
            <a:r>
              <a:rPr lang="pt-BR" sz="1000" dirty="0"/>
              <a:t> </a:t>
            </a:r>
            <a:r>
              <a:rPr lang="pt-BR" sz="1000" dirty="0" err="1"/>
              <a:t>which</a:t>
            </a:r>
            <a:r>
              <a:rPr lang="pt-BR" sz="1000" dirty="0"/>
              <a:t> </a:t>
            </a:r>
            <a:r>
              <a:rPr lang="pt-BR" sz="1000" dirty="0" err="1"/>
              <a:t>of</a:t>
            </a:r>
            <a:r>
              <a:rPr lang="pt-BR" sz="1000" dirty="0"/>
              <a:t> </a:t>
            </a:r>
            <a:r>
              <a:rPr lang="pt-BR" sz="1000" dirty="0" err="1"/>
              <a:t>two</a:t>
            </a:r>
            <a:r>
              <a:rPr lang="pt-BR" sz="1000" dirty="0"/>
              <a:t> </a:t>
            </a:r>
            <a:r>
              <a:rPr lang="pt-BR" sz="1000" dirty="0" err="1"/>
              <a:t>distinct</a:t>
            </a:r>
            <a:r>
              <a:rPr lang="pt-BR" sz="1000" dirty="0"/>
              <a:t> </a:t>
            </a:r>
            <a:r>
              <a:rPr lang="pt-BR" sz="1000" dirty="0" err="1"/>
              <a:t>diagrams</a:t>
            </a:r>
            <a:r>
              <a:rPr lang="pt-BR" sz="1000" dirty="0"/>
              <a:t> </a:t>
            </a:r>
            <a:r>
              <a:rPr lang="pt-BR" sz="1000" dirty="0" err="1"/>
              <a:t>is</a:t>
            </a:r>
            <a:r>
              <a:rPr lang="pt-BR" sz="1000" dirty="0"/>
              <a:t> </a:t>
            </a:r>
            <a:r>
              <a:rPr lang="pt-BR" sz="1000" dirty="0" err="1"/>
              <a:t>to</a:t>
            </a:r>
            <a:r>
              <a:rPr lang="pt-BR" sz="1000" dirty="0"/>
              <a:t> </a:t>
            </a:r>
            <a:r>
              <a:rPr lang="pt-BR" sz="1000" dirty="0" err="1"/>
              <a:t>be</a:t>
            </a:r>
            <a:r>
              <a:rPr lang="pt-BR" sz="1000" dirty="0"/>
              <a:t> </a:t>
            </a:r>
            <a:r>
              <a:rPr lang="pt-BR" sz="1000" dirty="0" err="1"/>
              <a:t>preferred</a:t>
            </a:r>
            <a:r>
              <a:rPr lang="pt-BR" sz="1000" dirty="0"/>
              <a:t>.</a:t>
            </a:r>
          </a:p>
          <a:p>
            <a:pPr marL="171450" indent="-171450">
              <a:buFont typeface="Arial" panose="020B0604020202020204" pitchFamily="34" charset="0"/>
              <a:buChar char="•"/>
            </a:pPr>
            <a:r>
              <a:rPr lang="pt-BR" sz="1000" dirty="0"/>
              <a:t>Path </a:t>
            </a:r>
            <a:r>
              <a:rPr lang="pt-BR" sz="1000" dirty="0" err="1"/>
              <a:t>diagram</a:t>
            </a:r>
            <a:r>
              <a:rPr lang="pt-BR" sz="1000" dirty="0"/>
              <a:t> </a:t>
            </a:r>
            <a:r>
              <a:rPr lang="pt-BR" sz="1000" dirty="0" err="1"/>
              <a:t>clarify</a:t>
            </a:r>
            <a:r>
              <a:rPr lang="pt-BR" sz="1000" dirty="0"/>
              <a:t> </a:t>
            </a:r>
            <a:r>
              <a:rPr lang="pt-BR" sz="1000" dirty="0" err="1"/>
              <a:t>the</a:t>
            </a:r>
            <a:r>
              <a:rPr lang="pt-BR" sz="1000" dirty="0"/>
              <a:t> </a:t>
            </a:r>
            <a:r>
              <a:rPr lang="pt-BR" sz="1000" dirty="0" err="1"/>
              <a:t>correlation</a:t>
            </a:r>
            <a:r>
              <a:rPr lang="pt-BR" sz="1000" dirty="0"/>
              <a:t> </a:t>
            </a:r>
            <a:r>
              <a:rPr lang="pt-BR" sz="1000" dirty="0" err="1"/>
              <a:t>and</a:t>
            </a:r>
            <a:r>
              <a:rPr lang="pt-BR" sz="1000" dirty="0"/>
              <a:t> </a:t>
            </a:r>
            <a:r>
              <a:rPr lang="pt-BR" sz="1000" dirty="0" err="1"/>
              <a:t>informs</a:t>
            </a:r>
            <a:r>
              <a:rPr lang="pt-BR" sz="1000" dirty="0"/>
              <a:t> </a:t>
            </a:r>
            <a:r>
              <a:rPr lang="pt-BR" sz="1000" dirty="0" err="1"/>
              <a:t>us</a:t>
            </a:r>
            <a:r>
              <a:rPr lang="pt-BR" sz="1000" dirty="0"/>
              <a:t> </a:t>
            </a:r>
            <a:r>
              <a:rPr lang="pt-BR" sz="1000" dirty="0" err="1"/>
              <a:t>on</a:t>
            </a:r>
            <a:r>
              <a:rPr lang="pt-BR" sz="1000" dirty="0"/>
              <a:t> </a:t>
            </a:r>
            <a:r>
              <a:rPr lang="pt-BR" sz="1000" dirty="0" err="1"/>
              <a:t>the</a:t>
            </a:r>
            <a:r>
              <a:rPr lang="pt-BR" sz="1000" dirty="0"/>
              <a:t> </a:t>
            </a:r>
            <a:r>
              <a:rPr lang="pt-BR" sz="1000" dirty="0" err="1"/>
              <a:t>strength</a:t>
            </a:r>
            <a:r>
              <a:rPr lang="pt-BR" sz="1000" dirty="0"/>
              <a:t> </a:t>
            </a:r>
            <a:r>
              <a:rPr lang="pt-BR" sz="1000" dirty="0" err="1"/>
              <a:t>of</a:t>
            </a:r>
            <a:r>
              <a:rPr lang="pt-BR" sz="1000" dirty="0"/>
              <a:t> causal </a:t>
            </a:r>
            <a:r>
              <a:rPr lang="pt-BR" sz="1000" dirty="0" err="1"/>
              <a:t>hypothesis</a:t>
            </a:r>
            <a:r>
              <a:rPr lang="pt-BR" sz="1000" dirty="0"/>
              <a:t>.</a:t>
            </a:r>
          </a:p>
          <a:p>
            <a:pPr marL="171450" indent="-171450">
              <a:buFont typeface="Arial" panose="020B0604020202020204" pitchFamily="34" charset="0"/>
              <a:buChar char="•"/>
            </a:pPr>
            <a:r>
              <a:rPr lang="pt-BR" sz="1000" dirty="0" err="1"/>
              <a:t>Can’t</a:t>
            </a:r>
            <a:r>
              <a:rPr lang="pt-BR" sz="1000" dirty="0"/>
              <a:t> </a:t>
            </a:r>
            <a:r>
              <a:rPr lang="pt-BR" sz="1000" dirty="0" err="1"/>
              <a:t>tell</a:t>
            </a:r>
            <a:r>
              <a:rPr lang="pt-BR" sz="1000" dirty="0"/>
              <a:t> </a:t>
            </a:r>
            <a:r>
              <a:rPr lang="pt-BR" sz="1000" dirty="0" err="1"/>
              <a:t>us</a:t>
            </a:r>
            <a:r>
              <a:rPr lang="pt-BR" sz="1000" dirty="0"/>
              <a:t> </a:t>
            </a:r>
            <a:r>
              <a:rPr lang="pt-BR" sz="1000" dirty="0" err="1"/>
              <a:t>whether</a:t>
            </a:r>
            <a:r>
              <a:rPr lang="pt-BR" sz="1000" dirty="0"/>
              <a:t> </a:t>
            </a:r>
            <a:r>
              <a:rPr lang="pt-BR" sz="1000" dirty="0" err="1"/>
              <a:t>the</a:t>
            </a:r>
            <a:r>
              <a:rPr lang="pt-BR" sz="1000" dirty="0"/>
              <a:t> </a:t>
            </a:r>
            <a:r>
              <a:rPr lang="pt-BR" sz="1000" dirty="0" err="1"/>
              <a:t>correlation</a:t>
            </a:r>
            <a:r>
              <a:rPr lang="pt-BR" sz="1000" dirty="0"/>
              <a:t> </a:t>
            </a:r>
            <a:r>
              <a:rPr lang="pt-BR" sz="1000" dirty="0" err="1"/>
              <a:t>between</a:t>
            </a:r>
            <a:r>
              <a:rPr lang="pt-BR" sz="1000" dirty="0"/>
              <a:t> A </a:t>
            </a:r>
            <a:r>
              <a:rPr lang="pt-BR" sz="1000" dirty="0" err="1"/>
              <a:t>and</a:t>
            </a:r>
            <a:r>
              <a:rPr lang="pt-BR" sz="1000" dirty="0"/>
              <a:t> </a:t>
            </a:r>
            <a:r>
              <a:rPr lang="pt-BR" sz="1000" dirty="0" err="1"/>
              <a:t>B</a:t>
            </a:r>
            <a:r>
              <a:rPr lang="pt-BR" sz="1000" dirty="0"/>
              <a:t> </a:t>
            </a:r>
            <a:r>
              <a:rPr lang="pt-BR" sz="1000" dirty="0" err="1"/>
              <a:t>represents</a:t>
            </a:r>
            <a:r>
              <a:rPr lang="pt-BR" sz="1000" dirty="0"/>
              <a:t> a causal </a:t>
            </a:r>
            <a:r>
              <a:rPr lang="pt-BR" sz="1000" dirty="0" err="1"/>
              <a:t>effect</a:t>
            </a:r>
            <a:r>
              <a:rPr lang="pt-BR" sz="1000" dirty="0"/>
              <a:t>, mutual </a:t>
            </a:r>
            <a:r>
              <a:rPr lang="pt-BR" sz="1000" dirty="0" err="1"/>
              <a:t>dependence</a:t>
            </a:r>
            <a:r>
              <a:rPr lang="pt-BR" sz="1000" dirty="0"/>
              <a:t> </a:t>
            </a:r>
            <a:r>
              <a:rPr lang="pt-BR" sz="1000" dirty="0" err="1"/>
              <a:t>on</a:t>
            </a:r>
            <a:r>
              <a:rPr lang="pt-BR" sz="1000" dirty="0"/>
              <a:t> </a:t>
            </a:r>
            <a:r>
              <a:rPr lang="pt-BR" sz="1000" dirty="0" err="1"/>
              <a:t>other</a:t>
            </a:r>
            <a:r>
              <a:rPr lang="pt-BR" sz="1000" dirty="0"/>
              <a:t> </a:t>
            </a:r>
            <a:r>
              <a:rPr lang="pt-BR" sz="1000" dirty="0" err="1"/>
              <a:t>variables</a:t>
            </a:r>
            <a:r>
              <a:rPr lang="pt-BR" sz="1000" dirty="0"/>
              <a:t>, </a:t>
            </a:r>
            <a:r>
              <a:rPr lang="pt-BR" sz="1000" dirty="0" err="1"/>
              <a:t>or</a:t>
            </a:r>
            <a:r>
              <a:rPr lang="pt-BR" sz="1000" dirty="0"/>
              <a:t> a </a:t>
            </a:r>
            <a:r>
              <a:rPr lang="pt-BR" sz="1000" dirty="0" err="1"/>
              <a:t>mixture</a:t>
            </a:r>
            <a:r>
              <a:rPr lang="pt-BR" sz="1000" dirty="0"/>
              <a:t> </a:t>
            </a:r>
            <a:r>
              <a:rPr lang="pt-BR" sz="1000" dirty="0" err="1"/>
              <a:t>of</a:t>
            </a:r>
            <a:r>
              <a:rPr lang="pt-BR" sz="1000" dirty="0"/>
              <a:t> </a:t>
            </a:r>
            <a:r>
              <a:rPr lang="pt-BR" sz="1000" dirty="0" err="1"/>
              <a:t>these</a:t>
            </a:r>
            <a:r>
              <a:rPr lang="pt-BR" sz="1000" dirty="0"/>
              <a:t>. </a:t>
            </a:r>
            <a:r>
              <a:rPr lang="pt-BR" sz="1000" dirty="0" err="1"/>
              <a:t>Therefore</a:t>
            </a:r>
            <a:r>
              <a:rPr lang="pt-BR" sz="1000" dirty="0"/>
              <a:t>, </a:t>
            </a:r>
            <a:r>
              <a:rPr lang="pt-BR" sz="1000" dirty="0" err="1"/>
              <a:t>we</a:t>
            </a:r>
            <a:r>
              <a:rPr lang="pt-BR" sz="1000" dirty="0"/>
              <a:t> </a:t>
            </a:r>
            <a:r>
              <a:rPr lang="pt-BR" sz="1000" dirty="0" err="1"/>
              <a:t>can</a:t>
            </a:r>
            <a:r>
              <a:rPr lang="pt-BR" sz="1000" dirty="0"/>
              <a:t> </a:t>
            </a:r>
            <a:r>
              <a:rPr lang="pt-BR" sz="1000" dirty="0" err="1"/>
              <a:t>evaluate</a:t>
            </a:r>
            <a:r>
              <a:rPr lang="pt-BR" sz="1000" dirty="0"/>
              <a:t> </a:t>
            </a:r>
            <a:r>
              <a:rPr lang="pt-BR" sz="1000" dirty="0" err="1"/>
              <a:t>but</a:t>
            </a:r>
            <a:r>
              <a:rPr lang="pt-BR" sz="1000" dirty="0"/>
              <a:t> NOT ESTABLISH </a:t>
            </a:r>
            <a:r>
              <a:rPr lang="pt-BR" sz="1000" dirty="0" err="1"/>
              <a:t>direction</a:t>
            </a:r>
            <a:r>
              <a:rPr lang="pt-BR" sz="1000" dirty="0"/>
              <a:t> </a:t>
            </a:r>
            <a:r>
              <a:rPr lang="pt-BR" sz="1000" dirty="0" err="1"/>
              <a:t>of</a:t>
            </a:r>
            <a:r>
              <a:rPr lang="pt-BR" sz="1000" dirty="0"/>
              <a:t> </a:t>
            </a:r>
            <a:r>
              <a:rPr lang="pt-BR" sz="1000" dirty="0" err="1"/>
              <a:t>causality</a:t>
            </a:r>
            <a:r>
              <a:rPr lang="pt-BR" sz="1000" dirty="0"/>
              <a:t>.</a:t>
            </a:r>
          </a:p>
          <a:p>
            <a:pPr marL="171450" indent="-171450">
              <a:buFont typeface="Arial" panose="020B0604020202020204" pitchFamily="34" charset="0"/>
              <a:buChar char="•"/>
            </a:pPr>
            <a:r>
              <a:rPr lang="pt-BR" sz="1000" dirty="0" err="1"/>
              <a:t>Can’t</a:t>
            </a:r>
            <a:r>
              <a:rPr lang="pt-BR" sz="1000" dirty="0"/>
              <a:t> </a:t>
            </a:r>
            <a:r>
              <a:rPr lang="pt-BR" sz="1000" dirty="0" err="1"/>
              <a:t>infer</a:t>
            </a:r>
            <a:r>
              <a:rPr lang="pt-BR" sz="1000" dirty="0"/>
              <a:t> </a:t>
            </a:r>
            <a:r>
              <a:rPr lang="pt-BR" sz="1000" dirty="0" err="1"/>
              <a:t>from</a:t>
            </a:r>
            <a:r>
              <a:rPr lang="pt-BR" sz="1000" dirty="0"/>
              <a:t> </a:t>
            </a:r>
            <a:r>
              <a:rPr lang="pt-BR" sz="1000" dirty="0" err="1"/>
              <a:t>variables</a:t>
            </a:r>
            <a:r>
              <a:rPr lang="pt-BR" sz="1000" dirty="0"/>
              <a:t> </a:t>
            </a:r>
            <a:r>
              <a:rPr lang="pt-BR" sz="1000" dirty="0" err="1"/>
              <a:t>that</a:t>
            </a:r>
            <a:r>
              <a:rPr lang="pt-BR" sz="1000" dirty="0"/>
              <a:t> are </a:t>
            </a:r>
            <a:r>
              <a:rPr lang="pt-BR" sz="1000" dirty="0" err="1"/>
              <a:t>not</a:t>
            </a:r>
            <a:r>
              <a:rPr lang="pt-BR" sz="1000" dirty="0"/>
              <a:t> </a:t>
            </a:r>
            <a:r>
              <a:rPr lang="pt-BR" sz="1000" dirty="0" err="1"/>
              <a:t>included</a:t>
            </a:r>
            <a:r>
              <a:rPr lang="pt-BR" sz="1000" dirty="0"/>
              <a:t> in </a:t>
            </a:r>
            <a:r>
              <a:rPr lang="pt-BR" sz="1000" dirty="0" err="1"/>
              <a:t>the</a:t>
            </a:r>
            <a:r>
              <a:rPr lang="pt-BR" sz="1000" dirty="0"/>
              <a:t> </a:t>
            </a:r>
            <a:r>
              <a:rPr lang="pt-BR" sz="1000" dirty="0" err="1"/>
              <a:t>analysis</a:t>
            </a:r>
            <a:r>
              <a:rPr lang="pt-BR" sz="1000" dirty="0"/>
              <a:t>.</a:t>
            </a:r>
            <a:endParaRPr lang="pt-DE" sz="1000" dirty="0"/>
          </a:p>
          <a:p>
            <a:endParaRPr lang="pt-DE" sz="1000" dirty="0"/>
          </a:p>
        </p:txBody>
      </p:sp>
    </p:spTree>
    <p:extLst>
      <p:ext uri="{BB962C8B-B14F-4D97-AF65-F5344CB8AC3E}">
        <p14:creationId xmlns:p14="http://schemas.microsoft.com/office/powerpoint/2010/main" val="40277272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Agrupar 13">
            <a:extLst>
              <a:ext uri="{FF2B5EF4-FFF2-40B4-BE49-F238E27FC236}">
                <a16:creationId xmlns:a16="http://schemas.microsoft.com/office/drawing/2014/main" id="{D52E6D18-8EDA-2040-B962-212F9A29D030}"/>
              </a:ext>
            </a:extLst>
          </p:cNvPr>
          <p:cNvGrpSpPr/>
          <p:nvPr/>
        </p:nvGrpSpPr>
        <p:grpSpPr>
          <a:xfrm>
            <a:off x="2723477" y="2011458"/>
            <a:ext cx="6745045" cy="4034118"/>
            <a:chOff x="2723477" y="2086872"/>
            <a:chExt cx="6745045" cy="4034118"/>
          </a:xfrm>
        </p:grpSpPr>
        <p:sp>
          <p:nvSpPr>
            <p:cNvPr id="4" name="Retângulo Arredondado 3">
              <a:extLst>
                <a:ext uri="{FF2B5EF4-FFF2-40B4-BE49-F238E27FC236}">
                  <a16:creationId xmlns:a16="http://schemas.microsoft.com/office/drawing/2014/main" id="{33955ACF-3099-AE42-BA81-E875C8CEAE1F}"/>
                </a:ext>
              </a:extLst>
            </p:cNvPr>
            <p:cNvSpPr/>
            <p:nvPr/>
          </p:nvSpPr>
          <p:spPr>
            <a:xfrm>
              <a:off x="2723477" y="2086872"/>
              <a:ext cx="6745045" cy="4034118"/>
            </a:xfrm>
            <a:prstGeom prst="roundRect">
              <a:avLst/>
            </a:prstGeom>
            <a:noFill/>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t"/>
            <a:lstStyle/>
            <a:p>
              <a:pPr algn="ctr"/>
              <a:r>
                <a:rPr lang="pt-BR" dirty="0">
                  <a:solidFill>
                    <a:schemeClr val="tx1"/>
                  </a:solidFill>
                </a:rPr>
                <a:t>Modelos lineares generalizados (GLM ou GLMM)</a:t>
              </a:r>
            </a:p>
            <a:p>
              <a:pPr algn="ctr"/>
              <a:endParaRPr lang="pt-BR" sz="600" dirty="0">
                <a:solidFill>
                  <a:schemeClr val="tx1"/>
                </a:solidFill>
              </a:endParaRPr>
            </a:p>
            <a:p>
              <a:pPr algn="ctr"/>
              <a:r>
                <a:rPr lang="pt-BR" sz="1200" dirty="0">
                  <a:solidFill>
                    <a:schemeClr val="tx1"/>
                  </a:solidFill>
                </a:rPr>
                <a:t>Erros </a:t>
              </a:r>
              <a:r>
                <a:rPr lang="pt-BR" sz="1200" b="1" u="sng" dirty="0">
                  <a:solidFill>
                    <a:schemeClr val="tx1"/>
                  </a:solidFill>
                </a:rPr>
                <a:t>não</a:t>
              </a:r>
              <a:r>
                <a:rPr lang="pt-BR" sz="1200" dirty="0">
                  <a:solidFill>
                    <a:schemeClr val="tx1"/>
                  </a:solidFill>
                </a:rPr>
                <a:t> tem distribuição normal</a:t>
              </a:r>
            </a:p>
          </p:txBody>
        </p:sp>
        <p:sp>
          <p:nvSpPr>
            <p:cNvPr id="5" name="Retângulo Arredondado 4">
              <a:extLst>
                <a:ext uri="{FF2B5EF4-FFF2-40B4-BE49-F238E27FC236}">
                  <a16:creationId xmlns:a16="http://schemas.microsoft.com/office/drawing/2014/main" id="{5F0179EF-A921-F14A-90F3-133A172561F2}"/>
                </a:ext>
              </a:extLst>
            </p:cNvPr>
            <p:cNvSpPr/>
            <p:nvPr/>
          </p:nvSpPr>
          <p:spPr>
            <a:xfrm>
              <a:off x="2961248" y="3284123"/>
              <a:ext cx="4225963" cy="2836867"/>
            </a:xfrm>
            <a:prstGeom prst="roundRect">
              <a:avLst/>
            </a:prstGeom>
            <a:no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t"/>
            <a:lstStyle/>
            <a:p>
              <a:pPr algn="ctr"/>
              <a:r>
                <a:rPr lang="pt-BR" dirty="0">
                  <a:solidFill>
                    <a:schemeClr val="tx1"/>
                  </a:solidFill>
                </a:rPr>
                <a:t>Modelos lineares gerais (GLM)</a:t>
              </a:r>
            </a:p>
            <a:p>
              <a:pPr algn="ctr"/>
              <a:endParaRPr lang="pt-BR" sz="600" dirty="0">
                <a:solidFill>
                  <a:schemeClr val="tx1"/>
                </a:solidFill>
              </a:endParaRPr>
            </a:p>
            <a:p>
              <a:pPr algn="ctr"/>
              <a:r>
                <a:rPr lang="pt-BR" sz="1200" dirty="0">
                  <a:solidFill>
                    <a:schemeClr val="tx1"/>
                  </a:solidFill>
                </a:rPr>
                <a:t>Erro tem distribuição normal</a:t>
              </a:r>
            </a:p>
          </p:txBody>
        </p:sp>
        <p:grpSp>
          <p:nvGrpSpPr>
            <p:cNvPr id="6" name="Agrupar 5">
              <a:extLst>
                <a:ext uri="{FF2B5EF4-FFF2-40B4-BE49-F238E27FC236}">
                  <a16:creationId xmlns:a16="http://schemas.microsoft.com/office/drawing/2014/main" id="{D33953C6-8548-1841-A2DC-51ED7CD640CE}"/>
                </a:ext>
              </a:extLst>
            </p:cNvPr>
            <p:cNvGrpSpPr/>
            <p:nvPr/>
          </p:nvGrpSpPr>
          <p:grpSpPr>
            <a:xfrm>
              <a:off x="3088458" y="4314601"/>
              <a:ext cx="1800000" cy="1806389"/>
              <a:chOff x="1268623" y="4390016"/>
              <a:chExt cx="1800000" cy="1806389"/>
            </a:xfrm>
          </p:grpSpPr>
          <p:sp>
            <p:nvSpPr>
              <p:cNvPr id="7" name="Retângulo Arredondado 6">
                <a:extLst>
                  <a:ext uri="{FF2B5EF4-FFF2-40B4-BE49-F238E27FC236}">
                    <a16:creationId xmlns:a16="http://schemas.microsoft.com/office/drawing/2014/main" id="{80119D42-0DE0-2347-A5D5-9225948FC2EE}"/>
                  </a:ext>
                </a:extLst>
              </p:cNvPr>
              <p:cNvSpPr/>
              <p:nvPr/>
            </p:nvSpPr>
            <p:spPr>
              <a:xfrm>
                <a:off x="1268623" y="4390016"/>
                <a:ext cx="1800000" cy="1806388"/>
              </a:xfrm>
              <a:prstGeom prst="round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t"/>
              <a:lstStyle/>
              <a:p>
                <a:pPr algn="ctr"/>
                <a:endParaRPr lang="pt-BR" sz="1400" dirty="0">
                  <a:solidFill>
                    <a:schemeClr val="tx1"/>
                  </a:solidFill>
                </a:endParaRPr>
              </a:p>
              <a:p>
                <a:pPr algn="ctr"/>
                <a:r>
                  <a:rPr lang="pt-BR" sz="1400" dirty="0">
                    <a:solidFill>
                      <a:schemeClr val="tx1"/>
                    </a:solidFill>
                  </a:rPr>
                  <a:t>ANOVA</a:t>
                </a:r>
              </a:p>
            </p:txBody>
          </p:sp>
          <p:sp>
            <p:nvSpPr>
              <p:cNvPr id="8" name="Retângulo Arredondado 7">
                <a:extLst>
                  <a:ext uri="{FF2B5EF4-FFF2-40B4-BE49-F238E27FC236}">
                    <a16:creationId xmlns:a16="http://schemas.microsoft.com/office/drawing/2014/main" id="{5C0450C3-C0DA-D243-B0C1-A600DADF3065}"/>
                  </a:ext>
                </a:extLst>
              </p:cNvPr>
              <p:cNvSpPr/>
              <p:nvPr/>
            </p:nvSpPr>
            <p:spPr>
              <a:xfrm>
                <a:off x="1412618" y="5381763"/>
                <a:ext cx="1512009" cy="814642"/>
              </a:xfrm>
              <a:prstGeom prst="round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pt-BR" sz="1400" dirty="0">
                    <a:solidFill>
                      <a:schemeClr val="tx1"/>
                    </a:solidFill>
                  </a:rPr>
                  <a:t>testes </a:t>
                </a:r>
                <a:r>
                  <a:rPr lang="pt-BR" sz="1400" dirty="0" err="1">
                    <a:solidFill>
                      <a:schemeClr val="tx1"/>
                    </a:solidFill>
                  </a:rPr>
                  <a:t>t</a:t>
                </a:r>
                <a:endParaRPr lang="pt-BR" dirty="0">
                  <a:solidFill>
                    <a:schemeClr val="tx1"/>
                  </a:solidFill>
                </a:endParaRPr>
              </a:p>
            </p:txBody>
          </p:sp>
        </p:grpSp>
        <p:grpSp>
          <p:nvGrpSpPr>
            <p:cNvPr id="9" name="Agrupar 8">
              <a:extLst>
                <a:ext uri="{FF2B5EF4-FFF2-40B4-BE49-F238E27FC236}">
                  <a16:creationId xmlns:a16="http://schemas.microsoft.com/office/drawing/2014/main" id="{A7E78E74-4A7F-D74A-A00D-F7981A1BED0A}"/>
                </a:ext>
              </a:extLst>
            </p:cNvPr>
            <p:cNvGrpSpPr/>
            <p:nvPr/>
          </p:nvGrpSpPr>
          <p:grpSpPr>
            <a:xfrm>
              <a:off x="5141375" y="4314601"/>
              <a:ext cx="1800000" cy="1806388"/>
              <a:chOff x="3321540" y="4390016"/>
              <a:chExt cx="1800000" cy="1806388"/>
            </a:xfrm>
          </p:grpSpPr>
          <p:sp>
            <p:nvSpPr>
              <p:cNvPr id="10" name="Retângulo Arredondado 9">
                <a:extLst>
                  <a:ext uri="{FF2B5EF4-FFF2-40B4-BE49-F238E27FC236}">
                    <a16:creationId xmlns:a16="http://schemas.microsoft.com/office/drawing/2014/main" id="{6A7EE8A8-6057-E34B-96A0-F89C29326A77}"/>
                  </a:ext>
                </a:extLst>
              </p:cNvPr>
              <p:cNvSpPr/>
              <p:nvPr/>
            </p:nvSpPr>
            <p:spPr>
              <a:xfrm>
                <a:off x="3321540" y="4390016"/>
                <a:ext cx="1800000" cy="1806388"/>
              </a:xfrm>
              <a:prstGeom prst="round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t"/>
              <a:lstStyle/>
              <a:p>
                <a:pPr algn="ctr"/>
                <a:endParaRPr lang="pt-BR" sz="1400" dirty="0">
                  <a:solidFill>
                    <a:schemeClr val="tx1"/>
                  </a:solidFill>
                </a:endParaRPr>
              </a:p>
              <a:p>
                <a:pPr algn="ctr"/>
                <a:r>
                  <a:rPr lang="pt-BR" sz="1400" dirty="0">
                    <a:solidFill>
                      <a:schemeClr val="tx1"/>
                    </a:solidFill>
                  </a:rPr>
                  <a:t>Regressão </a:t>
                </a:r>
              </a:p>
              <a:p>
                <a:pPr algn="ctr"/>
                <a:r>
                  <a:rPr lang="pt-BR" sz="1400" dirty="0">
                    <a:solidFill>
                      <a:schemeClr val="tx1"/>
                    </a:solidFill>
                  </a:rPr>
                  <a:t>múltipla</a:t>
                </a:r>
                <a:endParaRPr lang="pt-BR" sz="1050" dirty="0">
                  <a:solidFill>
                    <a:schemeClr val="tx1"/>
                  </a:solidFill>
                </a:endParaRPr>
              </a:p>
            </p:txBody>
          </p:sp>
          <p:sp>
            <p:nvSpPr>
              <p:cNvPr id="11" name="Retângulo Arredondado 10">
                <a:extLst>
                  <a:ext uri="{FF2B5EF4-FFF2-40B4-BE49-F238E27FC236}">
                    <a16:creationId xmlns:a16="http://schemas.microsoft.com/office/drawing/2014/main" id="{3E9404DF-1168-9F4B-B3D2-730A916C0508}"/>
                  </a:ext>
                </a:extLst>
              </p:cNvPr>
              <p:cNvSpPr/>
              <p:nvPr/>
            </p:nvSpPr>
            <p:spPr>
              <a:xfrm>
                <a:off x="3465535" y="5381763"/>
                <a:ext cx="1512009" cy="814641"/>
              </a:xfrm>
              <a:prstGeom prst="round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pt-BR" sz="1400" dirty="0">
                    <a:solidFill>
                      <a:schemeClr val="tx1"/>
                    </a:solidFill>
                  </a:rPr>
                  <a:t>regressão &amp; </a:t>
                </a:r>
              </a:p>
              <a:p>
                <a:pPr algn="ctr"/>
                <a:r>
                  <a:rPr lang="pt-BR" sz="1400" dirty="0">
                    <a:solidFill>
                      <a:schemeClr val="tx1"/>
                    </a:solidFill>
                  </a:rPr>
                  <a:t>correlação</a:t>
                </a:r>
              </a:p>
            </p:txBody>
          </p:sp>
        </p:grpSp>
        <p:sp>
          <p:nvSpPr>
            <p:cNvPr id="12" name="Retângulo Arredondado 11">
              <a:extLst>
                <a:ext uri="{FF2B5EF4-FFF2-40B4-BE49-F238E27FC236}">
                  <a16:creationId xmlns:a16="http://schemas.microsoft.com/office/drawing/2014/main" id="{7732787B-7467-F040-ADD7-5A0A5DC167FC}"/>
                </a:ext>
              </a:extLst>
            </p:cNvPr>
            <p:cNvSpPr/>
            <p:nvPr/>
          </p:nvSpPr>
          <p:spPr>
            <a:xfrm>
              <a:off x="7424982" y="3284123"/>
              <a:ext cx="1774599" cy="2836865"/>
            </a:xfrm>
            <a:prstGeom prst="round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pt-BR" sz="1400" dirty="0">
                  <a:solidFill>
                    <a:schemeClr val="tx1"/>
                  </a:solidFill>
                </a:rPr>
                <a:t>Binomial</a:t>
              </a:r>
            </a:p>
            <a:p>
              <a:pPr algn="ctr"/>
              <a:r>
                <a:rPr lang="pt-BR" sz="1100" dirty="0">
                  <a:solidFill>
                    <a:schemeClr val="tx1"/>
                  </a:solidFill>
                </a:rPr>
                <a:t>(regressão logística)</a:t>
              </a:r>
            </a:p>
            <a:p>
              <a:pPr algn="ctr"/>
              <a:endParaRPr lang="pt-BR" sz="1400" dirty="0">
                <a:solidFill>
                  <a:schemeClr val="tx1"/>
                </a:solidFill>
              </a:endParaRPr>
            </a:p>
            <a:p>
              <a:pPr algn="ctr"/>
              <a:r>
                <a:rPr lang="pt-BR" sz="1400" dirty="0">
                  <a:solidFill>
                    <a:schemeClr val="tx1"/>
                  </a:solidFill>
                </a:rPr>
                <a:t>Binomial negativo</a:t>
              </a:r>
            </a:p>
            <a:p>
              <a:pPr algn="ctr"/>
              <a:endParaRPr lang="pt-BR" sz="1400" dirty="0">
                <a:solidFill>
                  <a:schemeClr val="tx1"/>
                </a:solidFill>
              </a:endParaRPr>
            </a:p>
            <a:p>
              <a:pPr algn="ctr"/>
              <a:r>
                <a:rPr lang="pt-BR" sz="1400" dirty="0">
                  <a:solidFill>
                    <a:schemeClr val="tx1"/>
                  </a:solidFill>
                </a:rPr>
                <a:t>Gama</a:t>
              </a:r>
            </a:p>
            <a:p>
              <a:pPr algn="ctr"/>
              <a:endParaRPr lang="pt-BR" sz="1400" dirty="0">
                <a:solidFill>
                  <a:schemeClr val="tx1"/>
                </a:solidFill>
              </a:endParaRPr>
            </a:p>
            <a:p>
              <a:pPr algn="ctr"/>
              <a:r>
                <a:rPr lang="pt-BR" sz="1400" dirty="0">
                  <a:solidFill>
                    <a:schemeClr val="tx1"/>
                  </a:solidFill>
                </a:rPr>
                <a:t>(</a:t>
              </a:r>
              <a:r>
                <a:rPr lang="pt-BR" sz="1400" dirty="0" err="1">
                  <a:solidFill>
                    <a:schemeClr val="tx1"/>
                  </a:solidFill>
                </a:rPr>
                <a:t>quasi</a:t>
              </a:r>
              <a:r>
                <a:rPr lang="pt-BR" sz="1400" dirty="0">
                  <a:solidFill>
                    <a:schemeClr val="tx1"/>
                  </a:solidFill>
                </a:rPr>
                <a:t>-) Poisson</a:t>
              </a:r>
            </a:p>
            <a:p>
              <a:pPr algn="ctr"/>
              <a:endParaRPr lang="pt-BR" sz="1400" dirty="0">
                <a:solidFill>
                  <a:schemeClr val="tx1"/>
                </a:solidFill>
              </a:endParaRPr>
            </a:p>
            <a:p>
              <a:pPr algn="ctr"/>
              <a:r>
                <a:rPr lang="pt-BR" sz="1400" dirty="0">
                  <a:solidFill>
                    <a:schemeClr val="tx1"/>
                  </a:solidFill>
                </a:rPr>
                <a:t>Modelos mistos</a:t>
              </a:r>
            </a:p>
          </p:txBody>
        </p:sp>
      </p:grpSp>
      <p:sp>
        <p:nvSpPr>
          <p:cNvPr id="13" name="Título 12">
            <a:extLst>
              <a:ext uri="{FF2B5EF4-FFF2-40B4-BE49-F238E27FC236}">
                <a16:creationId xmlns:a16="http://schemas.microsoft.com/office/drawing/2014/main" id="{290D3F12-20EE-D240-8E6F-215F7AD6CD0A}"/>
              </a:ext>
            </a:extLst>
          </p:cNvPr>
          <p:cNvSpPr>
            <a:spLocks noGrp="1"/>
          </p:cNvSpPr>
          <p:nvPr>
            <p:ph type="title"/>
          </p:nvPr>
        </p:nvSpPr>
        <p:spPr>
          <a:xfrm>
            <a:off x="537258" y="353550"/>
            <a:ext cx="10515600" cy="1325563"/>
          </a:xfrm>
        </p:spPr>
        <p:txBody>
          <a:bodyPr>
            <a:normAutofit/>
          </a:bodyPr>
          <a:lstStyle/>
          <a:p>
            <a:r>
              <a:rPr lang="pt-DE" sz="4200" dirty="0"/>
              <a:t>Distribution families and statistical models</a:t>
            </a:r>
          </a:p>
        </p:txBody>
      </p:sp>
    </p:spTree>
    <p:extLst>
      <p:ext uri="{BB962C8B-B14F-4D97-AF65-F5344CB8AC3E}">
        <p14:creationId xmlns:p14="http://schemas.microsoft.com/office/powerpoint/2010/main" val="1582629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BA81C64-F56E-0045-9E95-43DE9556C555}"/>
              </a:ext>
            </a:extLst>
          </p:cNvPr>
          <p:cNvSpPr>
            <a:spLocks noGrp="1"/>
          </p:cNvSpPr>
          <p:nvPr>
            <p:ph type="title"/>
          </p:nvPr>
        </p:nvSpPr>
        <p:spPr>
          <a:xfrm>
            <a:off x="841248" y="548640"/>
            <a:ext cx="3600860" cy="5431536"/>
          </a:xfrm>
        </p:spPr>
        <p:txBody>
          <a:bodyPr>
            <a:normAutofit/>
          </a:bodyPr>
          <a:lstStyle/>
          <a:p>
            <a:r>
              <a:rPr lang="pt-DE" sz="5400" dirty="0"/>
              <a:t>OVERVIEW</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495DDBB5-1F32-AC45-A187-4C9B57769DEB}"/>
              </a:ext>
            </a:extLst>
          </p:cNvPr>
          <p:cNvSpPr>
            <a:spLocks noGrp="1"/>
          </p:cNvSpPr>
          <p:nvPr>
            <p:ph idx="1"/>
          </p:nvPr>
        </p:nvSpPr>
        <p:spPr>
          <a:xfrm>
            <a:off x="5126418" y="552091"/>
            <a:ext cx="6224335" cy="5431536"/>
          </a:xfrm>
        </p:spPr>
        <p:txBody>
          <a:bodyPr anchor="ctr">
            <a:normAutofit/>
          </a:bodyPr>
          <a:lstStyle/>
          <a:p>
            <a:r>
              <a:rPr lang="pt-DE" sz="2200" dirty="0"/>
              <a:t>What is it?</a:t>
            </a:r>
          </a:p>
          <a:p>
            <a:r>
              <a:rPr lang="pt-DE" sz="2200" dirty="0"/>
              <a:t>What for?</a:t>
            </a:r>
          </a:p>
          <a:p>
            <a:r>
              <a:rPr lang="pt-DE" sz="2200" dirty="0"/>
              <a:t>How to do it (in R)?</a:t>
            </a:r>
          </a:p>
          <a:p>
            <a:endParaRPr lang="pt-DE" sz="2200" dirty="0"/>
          </a:p>
          <a:p>
            <a:endParaRPr lang="pt-DE" sz="2200" dirty="0"/>
          </a:p>
          <a:p>
            <a:pPr marL="0" indent="0">
              <a:buNone/>
            </a:pPr>
            <a:r>
              <a:rPr lang="pt-DE" sz="2200" dirty="0"/>
              <a:t>My experience with this topic:</a:t>
            </a:r>
          </a:p>
          <a:p>
            <a:pPr marL="418950" lvl="1" indent="-285750">
              <a:buFont typeface="Wingdings" pitchFamily="2" charset="2"/>
              <a:buChar char="ü"/>
            </a:pPr>
            <a:r>
              <a:rPr lang="de-DE" sz="1600" i="1" dirty="0" err="1"/>
              <a:t>supervision</a:t>
            </a:r>
            <a:r>
              <a:rPr lang="de-DE" sz="1600" i="1" dirty="0"/>
              <a:t> </a:t>
            </a:r>
            <a:r>
              <a:rPr lang="de-DE" sz="1600" i="1" dirty="0" err="1"/>
              <a:t>of</a:t>
            </a:r>
            <a:r>
              <a:rPr lang="de-DE" sz="1600" i="1" dirty="0"/>
              <a:t> </a:t>
            </a:r>
            <a:r>
              <a:rPr lang="de-DE" sz="1600" i="1" dirty="0" err="1"/>
              <a:t>graduate</a:t>
            </a:r>
            <a:r>
              <a:rPr lang="de-DE" sz="1600" i="1" dirty="0"/>
              <a:t> </a:t>
            </a:r>
            <a:r>
              <a:rPr lang="de-DE" sz="1600" i="1" dirty="0" err="1"/>
              <a:t>students</a:t>
            </a:r>
            <a:endParaRPr lang="pt-DE" sz="1600" i="1" dirty="0"/>
          </a:p>
          <a:p>
            <a:pPr marL="418950" lvl="1" indent="-285750">
              <a:buFont typeface="Wingdings" pitchFamily="2" charset="2"/>
              <a:buChar char="ü"/>
            </a:pPr>
            <a:r>
              <a:rPr lang="pt-BR" sz="1600" i="1" dirty="0"/>
              <a:t>C</a:t>
            </a:r>
            <a:r>
              <a:rPr lang="pt-DE" sz="1600" i="1" dirty="0"/>
              <a:t>arleial et al. (2018) Basic and App Ecol 28:87-96</a:t>
            </a:r>
          </a:p>
          <a:p>
            <a:pPr marL="418950" lvl="1" indent="-285750">
              <a:buFont typeface="Wingdings" pitchFamily="2" charset="2"/>
              <a:buChar char="ü"/>
            </a:pPr>
            <a:r>
              <a:rPr lang="pt-BR" sz="1600" i="1" dirty="0"/>
              <a:t>C</a:t>
            </a:r>
            <a:r>
              <a:rPr lang="pt-DE" sz="1600" i="1" dirty="0"/>
              <a:t>arleial et al. (in review) </a:t>
            </a:r>
            <a:r>
              <a:rPr lang="pt-BR" sz="1600" i="1" dirty="0"/>
              <a:t>J Peace Res</a:t>
            </a:r>
          </a:p>
          <a:p>
            <a:pPr marL="418950" lvl="1" indent="-285750">
              <a:buFont typeface="Wingdings" pitchFamily="2" charset="2"/>
              <a:buChar char="ü"/>
            </a:pPr>
            <a:r>
              <a:rPr lang="de-DE" sz="1600" i="1" dirty="0" err="1"/>
              <a:t>workshop</a:t>
            </a:r>
            <a:r>
              <a:rPr lang="de-DE" sz="1600" i="1" dirty="0"/>
              <a:t> in April 2021</a:t>
            </a:r>
          </a:p>
        </p:txBody>
      </p:sp>
    </p:spTree>
    <p:extLst>
      <p:ext uri="{BB962C8B-B14F-4D97-AF65-F5344CB8AC3E}">
        <p14:creationId xmlns:p14="http://schemas.microsoft.com/office/powerpoint/2010/main" val="272118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53B090-473C-E746-BBB9-5CECBE30F7B7}"/>
              </a:ext>
            </a:extLst>
          </p:cNvPr>
          <p:cNvSpPr>
            <a:spLocks noGrp="1"/>
          </p:cNvSpPr>
          <p:nvPr>
            <p:ph type="title"/>
          </p:nvPr>
        </p:nvSpPr>
        <p:spPr>
          <a:xfrm>
            <a:off x="838200" y="365125"/>
            <a:ext cx="10515600" cy="1325563"/>
          </a:xfrm>
        </p:spPr>
        <p:txBody>
          <a:bodyPr>
            <a:normAutofit/>
          </a:bodyPr>
          <a:lstStyle/>
          <a:p>
            <a:r>
              <a:rPr lang="pt-DE" sz="4200" dirty="0"/>
              <a:t>What is SEM?</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Espaço Reservado para Conteúdo 2">
            <a:extLst>
              <a:ext uri="{FF2B5EF4-FFF2-40B4-BE49-F238E27FC236}">
                <a16:creationId xmlns:a16="http://schemas.microsoft.com/office/drawing/2014/main" id="{CA94245B-C2EE-0B49-8ED5-0E981A487C62}"/>
              </a:ext>
            </a:extLst>
          </p:cNvPr>
          <p:cNvSpPr>
            <a:spLocks noGrp="1"/>
          </p:cNvSpPr>
          <p:nvPr>
            <p:ph idx="1"/>
          </p:nvPr>
        </p:nvSpPr>
        <p:spPr>
          <a:xfrm>
            <a:off x="838200" y="2128965"/>
            <a:ext cx="10512553" cy="3854662"/>
          </a:xfrm>
        </p:spPr>
        <p:txBody>
          <a:bodyPr anchor="ctr">
            <a:normAutofit/>
          </a:bodyPr>
          <a:lstStyle/>
          <a:p>
            <a:pPr marL="0" indent="0" algn="ctr">
              <a:buNone/>
            </a:pPr>
            <a:r>
              <a:rPr lang="pt-BR" sz="2400" dirty="0" err="1"/>
              <a:t>Structural</a:t>
            </a:r>
            <a:r>
              <a:rPr lang="pt-BR" sz="2400" dirty="0"/>
              <a:t> </a:t>
            </a:r>
            <a:r>
              <a:rPr lang="pt-BR" sz="2400" dirty="0" err="1"/>
              <a:t>Equation</a:t>
            </a:r>
            <a:r>
              <a:rPr lang="pt-BR" sz="2400" dirty="0"/>
              <a:t> </a:t>
            </a:r>
            <a:r>
              <a:rPr lang="pt-BR" sz="2400" dirty="0" err="1"/>
              <a:t>Model</a:t>
            </a:r>
            <a:endParaRPr lang="pt-BR" sz="2400" dirty="0"/>
          </a:p>
          <a:p>
            <a:pPr marL="0" indent="0" algn="ctr">
              <a:buNone/>
            </a:pPr>
            <a:endParaRPr lang="pt-BR" sz="2400" dirty="0"/>
          </a:p>
          <a:p>
            <a:pPr marL="0" indent="0">
              <a:buNone/>
            </a:pPr>
            <a:r>
              <a:rPr lang="pt-BR" sz="2400" dirty="0"/>
              <a:t>“...</a:t>
            </a:r>
            <a:r>
              <a:rPr lang="pt-BR" sz="2400" dirty="0" err="1"/>
              <a:t>can</a:t>
            </a:r>
            <a:r>
              <a:rPr lang="pt-BR" sz="2400" dirty="0"/>
              <a:t> </a:t>
            </a:r>
            <a:r>
              <a:rPr lang="pt-BR" sz="2400" dirty="0" err="1"/>
              <a:t>be</a:t>
            </a:r>
            <a:r>
              <a:rPr lang="pt-BR" sz="2400" dirty="0"/>
              <a:t> </a:t>
            </a:r>
            <a:r>
              <a:rPr lang="pt-BR" sz="2400" dirty="0" err="1"/>
              <a:t>defined</a:t>
            </a:r>
            <a:r>
              <a:rPr lang="pt-BR" sz="2400" dirty="0"/>
              <a:t> as a </a:t>
            </a:r>
            <a:r>
              <a:rPr lang="pt-BR" sz="2400" b="1" dirty="0" err="1"/>
              <a:t>class</a:t>
            </a:r>
            <a:r>
              <a:rPr lang="pt-BR" sz="2400" b="1" dirty="0"/>
              <a:t> </a:t>
            </a:r>
            <a:r>
              <a:rPr lang="pt-BR" sz="2400" b="1" dirty="0" err="1"/>
              <a:t>of</a:t>
            </a:r>
            <a:r>
              <a:rPr lang="pt-BR" sz="2400" dirty="0"/>
              <a:t> </a:t>
            </a:r>
            <a:r>
              <a:rPr lang="pt-BR" sz="2400" dirty="0" err="1"/>
              <a:t>methodologies</a:t>
            </a:r>
            <a:r>
              <a:rPr lang="pt-BR" sz="2400" dirty="0"/>
              <a:t> </a:t>
            </a:r>
            <a:r>
              <a:rPr lang="pt-BR" sz="2400" dirty="0" err="1"/>
              <a:t>that</a:t>
            </a:r>
            <a:r>
              <a:rPr lang="pt-BR" sz="2400" dirty="0"/>
              <a:t> </a:t>
            </a:r>
            <a:r>
              <a:rPr lang="pt-BR" sz="2400" dirty="0" err="1"/>
              <a:t>seeks</a:t>
            </a:r>
            <a:r>
              <a:rPr lang="pt-BR" sz="2400" dirty="0"/>
              <a:t> </a:t>
            </a:r>
            <a:r>
              <a:rPr lang="pt-BR" sz="2400" b="1" dirty="0" err="1"/>
              <a:t>to</a:t>
            </a:r>
            <a:r>
              <a:rPr lang="pt-BR" sz="2400" b="1" dirty="0"/>
              <a:t> </a:t>
            </a:r>
            <a:r>
              <a:rPr lang="pt-BR" sz="2400" b="1" dirty="0" err="1"/>
              <a:t>represent</a:t>
            </a:r>
            <a:r>
              <a:rPr lang="pt-BR" sz="2400" b="1" dirty="0"/>
              <a:t> </a:t>
            </a:r>
            <a:r>
              <a:rPr lang="pt-BR" sz="2400" dirty="0" err="1"/>
              <a:t>hypotheses</a:t>
            </a:r>
            <a:r>
              <a:rPr lang="pt-BR" sz="2400" dirty="0"/>
              <a:t> </a:t>
            </a:r>
            <a:r>
              <a:rPr lang="pt-BR" sz="2400" dirty="0" err="1"/>
              <a:t>about</a:t>
            </a:r>
            <a:r>
              <a:rPr lang="pt-BR" sz="2400" dirty="0"/>
              <a:t> </a:t>
            </a:r>
            <a:r>
              <a:rPr lang="pt-BR" sz="2400" dirty="0" err="1"/>
              <a:t>the</a:t>
            </a:r>
            <a:r>
              <a:rPr lang="pt-BR" sz="2400" dirty="0"/>
              <a:t> </a:t>
            </a:r>
            <a:r>
              <a:rPr lang="pt-BR" sz="2400" dirty="0" err="1"/>
              <a:t>means</a:t>
            </a:r>
            <a:r>
              <a:rPr lang="pt-BR" sz="2400" dirty="0"/>
              <a:t>, </a:t>
            </a:r>
            <a:r>
              <a:rPr lang="pt-BR" sz="2400" dirty="0" err="1"/>
              <a:t>variances</a:t>
            </a:r>
            <a:r>
              <a:rPr lang="pt-BR" sz="2400" dirty="0"/>
              <a:t>, </a:t>
            </a:r>
            <a:r>
              <a:rPr lang="pt-BR" sz="2400" dirty="0" err="1"/>
              <a:t>and</a:t>
            </a:r>
            <a:r>
              <a:rPr lang="pt-BR" sz="2400" dirty="0"/>
              <a:t> </a:t>
            </a:r>
            <a:r>
              <a:rPr lang="pt-BR" sz="2400" dirty="0" err="1"/>
              <a:t>covariances</a:t>
            </a:r>
            <a:r>
              <a:rPr lang="pt-BR" sz="2400" dirty="0"/>
              <a:t> </a:t>
            </a:r>
            <a:r>
              <a:rPr lang="pt-BR" sz="2400" dirty="0" err="1"/>
              <a:t>of</a:t>
            </a:r>
            <a:r>
              <a:rPr lang="pt-BR" sz="2400" dirty="0"/>
              <a:t> </a:t>
            </a:r>
            <a:r>
              <a:rPr lang="pt-BR" sz="2400" dirty="0" err="1"/>
              <a:t>observed</a:t>
            </a:r>
            <a:r>
              <a:rPr lang="pt-BR" sz="2400" dirty="0"/>
              <a:t> data in </a:t>
            </a:r>
            <a:r>
              <a:rPr lang="pt-BR" sz="2400" dirty="0" err="1"/>
              <a:t>terms</a:t>
            </a:r>
            <a:r>
              <a:rPr lang="pt-BR" sz="2400" dirty="0"/>
              <a:t> </a:t>
            </a:r>
            <a:r>
              <a:rPr lang="pt-BR" sz="2400" dirty="0" err="1"/>
              <a:t>of</a:t>
            </a:r>
            <a:r>
              <a:rPr lang="pt-BR" sz="2400" dirty="0"/>
              <a:t> a </a:t>
            </a:r>
            <a:r>
              <a:rPr lang="pt-BR" sz="2400" dirty="0" err="1"/>
              <a:t>smaller</a:t>
            </a:r>
            <a:r>
              <a:rPr lang="pt-BR" sz="2400" dirty="0"/>
              <a:t> </a:t>
            </a:r>
            <a:r>
              <a:rPr lang="pt-BR" sz="2400" dirty="0" err="1"/>
              <a:t>number</a:t>
            </a:r>
            <a:r>
              <a:rPr lang="pt-BR" sz="2400" dirty="0"/>
              <a:t> </a:t>
            </a:r>
            <a:r>
              <a:rPr lang="pt-BR" sz="2400" dirty="0" err="1"/>
              <a:t>of</a:t>
            </a:r>
            <a:r>
              <a:rPr lang="pt-BR" sz="2400" dirty="0"/>
              <a:t> </a:t>
            </a:r>
            <a:r>
              <a:rPr lang="pt-BR" sz="2400" b="1" dirty="0"/>
              <a:t>‘</a:t>
            </a:r>
            <a:r>
              <a:rPr lang="pt-BR" sz="2400" b="1" dirty="0" err="1"/>
              <a:t>structural</a:t>
            </a:r>
            <a:r>
              <a:rPr lang="pt-BR" sz="2400" b="1" dirty="0"/>
              <a:t>’ </a:t>
            </a:r>
            <a:r>
              <a:rPr lang="pt-BR" sz="2400" b="1" dirty="0" err="1"/>
              <a:t>parameters</a:t>
            </a:r>
            <a:r>
              <a:rPr lang="pt-BR" sz="2400" b="1" dirty="0"/>
              <a:t> </a:t>
            </a:r>
            <a:r>
              <a:rPr lang="pt-BR" sz="2400" dirty="0" err="1"/>
              <a:t>defined</a:t>
            </a:r>
            <a:r>
              <a:rPr lang="pt-BR" sz="2400" dirty="0"/>
              <a:t> </a:t>
            </a:r>
            <a:r>
              <a:rPr lang="pt-BR" sz="2400" dirty="0" err="1"/>
              <a:t>by</a:t>
            </a:r>
            <a:r>
              <a:rPr lang="pt-BR" sz="2400" dirty="0"/>
              <a:t> a </a:t>
            </a:r>
            <a:r>
              <a:rPr lang="pt-BR" sz="2400" dirty="0" err="1"/>
              <a:t>hypothesized</a:t>
            </a:r>
            <a:r>
              <a:rPr lang="pt-BR" sz="2400" dirty="0"/>
              <a:t> </a:t>
            </a:r>
            <a:r>
              <a:rPr lang="pt-BR" sz="2400" dirty="0" err="1"/>
              <a:t>underlying</a:t>
            </a:r>
            <a:r>
              <a:rPr lang="pt-BR" sz="2400" dirty="0"/>
              <a:t> conceptual </a:t>
            </a:r>
            <a:r>
              <a:rPr lang="pt-BR" sz="2400" dirty="0" err="1"/>
              <a:t>or</a:t>
            </a:r>
            <a:r>
              <a:rPr lang="pt-BR" sz="2400" dirty="0"/>
              <a:t> </a:t>
            </a:r>
            <a:r>
              <a:rPr lang="pt-BR" sz="2400" dirty="0" err="1"/>
              <a:t>theoretical</a:t>
            </a:r>
            <a:r>
              <a:rPr lang="pt-BR" sz="2400" dirty="0"/>
              <a:t> </a:t>
            </a:r>
            <a:r>
              <a:rPr lang="pt-BR" sz="2400" dirty="0" err="1"/>
              <a:t>model</a:t>
            </a:r>
            <a:r>
              <a:rPr lang="pt-BR" sz="2400" dirty="0"/>
              <a:t>.</a:t>
            </a:r>
            <a:r>
              <a:rPr lang="pt-DE" sz="2000" dirty="0"/>
              <a:t>”</a:t>
            </a:r>
          </a:p>
          <a:p>
            <a:pPr marL="0" indent="0">
              <a:buNone/>
            </a:pPr>
            <a:r>
              <a:rPr lang="pt-BR" sz="1800" i="1" dirty="0"/>
              <a:t>International Encyclopedia of the Social &amp; Behavioral Sciences, 2001</a:t>
            </a:r>
            <a:endParaRPr lang="pt-BR" sz="1800" dirty="0"/>
          </a:p>
        </p:txBody>
      </p:sp>
    </p:spTree>
    <p:extLst>
      <p:ext uri="{BB962C8B-B14F-4D97-AF65-F5344CB8AC3E}">
        <p14:creationId xmlns:p14="http://schemas.microsoft.com/office/powerpoint/2010/main" val="23212158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53B090-473C-E746-BBB9-5CECBE30F7B7}"/>
              </a:ext>
            </a:extLst>
          </p:cNvPr>
          <p:cNvSpPr>
            <a:spLocks noGrp="1"/>
          </p:cNvSpPr>
          <p:nvPr>
            <p:ph type="title"/>
          </p:nvPr>
        </p:nvSpPr>
        <p:spPr>
          <a:xfrm>
            <a:off x="838200" y="365125"/>
            <a:ext cx="10515600" cy="1325563"/>
          </a:xfrm>
        </p:spPr>
        <p:txBody>
          <a:bodyPr>
            <a:normAutofit/>
          </a:bodyPr>
          <a:lstStyle/>
          <a:p>
            <a:r>
              <a:rPr lang="pt-DE" sz="4200" dirty="0"/>
              <a:t>What is SEM?</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aixaDeTexto 24">
            <a:extLst>
              <a:ext uri="{FF2B5EF4-FFF2-40B4-BE49-F238E27FC236}">
                <a16:creationId xmlns:a16="http://schemas.microsoft.com/office/drawing/2014/main" id="{155DA38A-B2A8-9C4A-BCE4-39AF5A064C10}"/>
              </a:ext>
            </a:extLst>
          </p:cNvPr>
          <p:cNvSpPr txBox="1"/>
          <p:nvPr/>
        </p:nvSpPr>
        <p:spPr>
          <a:xfrm>
            <a:off x="1168903" y="2611204"/>
            <a:ext cx="3827971" cy="369332"/>
          </a:xfrm>
          <a:prstGeom prst="rect">
            <a:avLst/>
          </a:prstGeom>
          <a:noFill/>
        </p:spPr>
        <p:txBody>
          <a:bodyPr wrap="none" rtlCol="0">
            <a:spAutoFit/>
          </a:bodyPr>
          <a:lstStyle/>
          <a:p>
            <a:r>
              <a:rPr lang="pt-DE" dirty="0">
                <a:solidFill>
                  <a:schemeClr val="bg1">
                    <a:lumMod val="50000"/>
                  </a:schemeClr>
                </a:solidFill>
              </a:rPr>
              <a:t>Linear relationship (simple or multiple)</a:t>
            </a:r>
          </a:p>
        </p:txBody>
      </p:sp>
      <p:grpSp>
        <p:nvGrpSpPr>
          <p:cNvPr id="42" name="Agrupar 41">
            <a:extLst>
              <a:ext uri="{FF2B5EF4-FFF2-40B4-BE49-F238E27FC236}">
                <a16:creationId xmlns:a16="http://schemas.microsoft.com/office/drawing/2014/main" id="{2AAF5026-FEC2-D044-8255-8B37329E1764}"/>
              </a:ext>
            </a:extLst>
          </p:cNvPr>
          <p:cNvGrpSpPr/>
          <p:nvPr/>
        </p:nvGrpSpPr>
        <p:grpSpPr>
          <a:xfrm>
            <a:off x="7833279" y="4511224"/>
            <a:ext cx="2160000" cy="2160000"/>
            <a:chOff x="8662986" y="2932184"/>
            <a:chExt cx="2160000" cy="2160000"/>
          </a:xfrm>
        </p:grpSpPr>
        <p:pic>
          <p:nvPicPr>
            <p:cNvPr id="15" name="Gráfico 14" descr="Conexões estrutura de tópicos">
              <a:extLst>
                <a:ext uri="{FF2B5EF4-FFF2-40B4-BE49-F238E27FC236}">
                  <a16:creationId xmlns:a16="http://schemas.microsoft.com/office/drawing/2014/main" id="{B61084AD-91D5-6D43-B2ED-21E3ED4E4FB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662986" y="2932184"/>
              <a:ext cx="2160000" cy="2160000"/>
            </a:xfrm>
            <a:prstGeom prst="rect">
              <a:avLst/>
            </a:prstGeom>
          </p:spPr>
        </p:pic>
        <p:sp>
          <p:nvSpPr>
            <p:cNvPr id="28" name="Oval 27">
              <a:extLst>
                <a:ext uri="{FF2B5EF4-FFF2-40B4-BE49-F238E27FC236}">
                  <a16:creationId xmlns:a16="http://schemas.microsoft.com/office/drawing/2014/main" id="{3E1777D1-4954-F04C-AC70-C12FE95BF11D}"/>
                </a:ext>
              </a:extLst>
            </p:cNvPr>
            <p:cNvSpPr>
              <a:spLocks noChangeAspect="1"/>
            </p:cNvSpPr>
            <p:nvPr/>
          </p:nvSpPr>
          <p:spPr>
            <a:xfrm>
              <a:off x="9521878" y="3991863"/>
              <a:ext cx="611549" cy="611549"/>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p>
          </p:txBody>
        </p:sp>
        <p:sp>
          <p:nvSpPr>
            <p:cNvPr id="29" name="Oval 28">
              <a:extLst>
                <a:ext uri="{FF2B5EF4-FFF2-40B4-BE49-F238E27FC236}">
                  <a16:creationId xmlns:a16="http://schemas.microsoft.com/office/drawing/2014/main" id="{070540EA-1060-4E45-8BE2-715538F2DD11}"/>
                </a:ext>
              </a:extLst>
            </p:cNvPr>
            <p:cNvSpPr>
              <a:spLocks/>
            </p:cNvSpPr>
            <p:nvPr/>
          </p:nvSpPr>
          <p:spPr>
            <a:xfrm>
              <a:off x="10032087" y="3139439"/>
              <a:ext cx="540000" cy="540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p>
          </p:txBody>
        </p:sp>
        <p:sp>
          <p:nvSpPr>
            <p:cNvPr id="30" name="Oval 29">
              <a:extLst>
                <a:ext uri="{FF2B5EF4-FFF2-40B4-BE49-F238E27FC236}">
                  <a16:creationId xmlns:a16="http://schemas.microsoft.com/office/drawing/2014/main" id="{DF9B4B3F-EACE-124E-8F72-95D5BDF1C97E}"/>
                </a:ext>
              </a:extLst>
            </p:cNvPr>
            <p:cNvSpPr>
              <a:spLocks/>
            </p:cNvSpPr>
            <p:nvPr/>
          </p:nvSpPr>
          <p:spPr>
            <a:xfrm>
              <a:off x="8783863" y="3620979"/>
              <a:ext cx="540000" cy="540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p>
          </p:txBody>
        </p:sp>
        <p:sp>
          <p:nvSpPr>
            <p:cNvPr id="31" name="Oval 30">
              <a:extLst>
                <a:ext uri="{FF2B5EF4-FFF2-40B4-BE49-F238E27FC236}">
                  <a16:creationId xmlns:a16="http://schemas.microsoft.com/office/drawing/2014/main" id="{14F2797E-83D6-8F4C-9452-6B77D780E48E}"/>
                </a:ext>
              </a:extLst>
            </p:cNvPr>
            <p:cNvSpPr>
              <a:spLocks/>
            </p:cNvSpPr>
            <p:nvPr/>
          </p:nvSpPr>
          <p:spPr>
            <a:xfrm>
              <a:off x="9443577" y="3143091"/>
              <a:ext cx="360000" cy="360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p>
          </p:txBody>
        </p:sp>
        <p:sp>
          <p:nvSpPr>
            <p:cNvPr id="32" name="Oval 31">
              <a:extLst>
                <a:ext uri="{FF2B5EF4-FFF2-40B4-BE49-F238E27FC236}">
                  <a16:creationId xmlns:a16="http://schemas.microsoft.com/office/drawing/2014/main" id="{33D67DE0-8B58-C54D-891A-C7BA7DB6A8FB}"/>
                </a:ext>
              </a:extLst>
            </p:cNvPr>
            <p:cNvSpPr>
              <a:spLocks/>
            </p:cNvSpPr>
            <p:nvPr/>
          </p:nvSpPr>
          <p:spPr>
            <a:xfrm>
              <a:off x="10347869" y="3811863"/>
              <a:ext cx="360000" cy="360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p>
          </p:txBody>
        </p:sp>
        <p:sp>
          <p:nvSpPr>
            <p:cNvPr id="33" name="Oval 32">
              <a:extLst>
                <a:ext uri="{FF2B5EF4-FFF2-40B4-BE49-F238E27FC236}">
                  <a16:creationId xmlns:a16="http://schemas.microsoft.com/office/drawing/2014/main" id="{65153D8C-26FA-8641-B00F-42197958C362}"/>
                </a:ext>
              </a:extLst>
            </p:cNvPr>
            <p:cNvSpPr>
              <a:spLocks/>
            </p:cNvSpPr>
            <p:nvPr/>
          </p:nvSpPr>
          <p:spPr>
            <a:xfrm>
              <a:off x="9001611" y="4499934"/>
              <a:ext cx="360000" cy="360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p>
          </p:txBody>
        </p:sp>
      </p:grpSp>
      <p:pic>
        <p:nvPicPr>
          <p:cNvPr id="35" name="Gráfico 34" descr="Causa E Efeito com preenchimento sólido">
            <a:extLst>
              <a:ext uri="{FF2B5EF4-FFF2-40B4-BE49-F238E27FC236}">
                <a16:creationId xmlns:a16="http://schemas.microsoft.com/office/drawing/2014/main" id="{DD0C23FB-5AF8-B64B-BBAC-8F14F00708E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88912" y="2980536"/>
            <a:ext cx="2160000" cy="2160000"/>
          </a:xfrm>
          <a:prstGeom prst="rect">
            <a:avLst/>
          </a:prstGeom>
        </p:spPr>
      </p:pic>
      <p:sp>
        <p:nvSpPr>
          <p:cNvPr id="37" name="Retângulo Arredondado 36">
            <a:extLst>
              <a:ext uri="{FF2B5EF4-FFF2-40B4-BE49-F238E27FC236}">
                <a16:creationId xmlns:a16="http://schemas.microsoft.com/office/drawing/2014/main" id="{8A7AA173-5027-E544-AE44-2ED2A15D1643}"/>
              </a:ext>
            </a:extLst>
          </p:cNvPr>
          <p:cNvSpPr/>
          <p:nvPr/>
        </p:nvSpPr>
        <p:spPr>
          <a:xfrm>
            <a:off x="730654" y="5496440"/>
            <a:ext cx="4704471" cy="996435"/>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de-DE" dirty="0" err="1"/>
              <a:t>regression</a:t>
            </a:r>
            <a:r>
              <a:rPr lang="de-DE" dirty="0"/>
              <a:t> </a:t>
            </a:r>
            <a:r>
              <a:rPr lang="de-DE" dirty="0" err="1"/>
              <a:t>families</a:t>
            </a:r>
            <a:endParaRPr lang="de-DE" dirty="0"/>
          </a:p>
          <a:p>
            <a:pPr algn="ctr"/>
            <a:r>
              <a:rPr lang="de-DE" dirty="0"/>
              <a:t>OLS, GLMM, ANOVA, t-tests, ...</a:t>
            </a:r>
            <a:endParaRPr lang="pt-DE" dirty="0"/>
          </a:p>
        </p:txBody>
      </p:sp>
      <p:grpSp>
        <p:nvGrpSpPr>
          <p:cNvPr id="22" name="Agrupar 21">
            <a:extLst>
              <a:ext uri="{FF2B5EF4-FFF2-40B4-BE49-F238E27FC236}">
                <a16:creationId xmlns:a16="http://schemas.microsoft.com/office/drawing/2014/main" id="{1714E709-6757-5A4F-A13F-F1220265D243}"/>
              </a:ext>
            </a:extLst>
          </p:cNvPr>
          <p:cNvGrpSpPr/>
          <p:nvPr/>
        </p:nvGrpSpPr>
        <p:grpSpPr>
          <a:xfrm>
            <a:off x="3084130" y="3078845"/>
            <a:ext cx="2121174" cy="2121174"/>
            <a:chOff x="3941110" y="2953162"/>
            <a:chExt cx="2121174" cy="2121174"/>
          </a:xfrm>
        </p:grpSpPr>
        <p:sp>
          <p:nvSpPr>
            <p:cNvPr id="21" name="Retângulo Arredondado 20">
              <a:extLst>
                <a:ext uri="{FF2B5EF4-FFF2-40B4-BE49-F238E27FC236}">
                  <a16:creationId xmlns:a16="http://schemas.microsoft.com/office/drawing/2014/main" id="{9C23FAA6-00FF-3A4B-BF08-187EB4B25142}"/>
                </a:ext>
              </a:extLst>
            </p:cNvPr>
            <p:cNvSpPr/>
            <p:nvPr/>
          </p:nvSpPr>
          <p:spPr>
            <a:xfrm>
              <a:off x="4124528" y="3016353"/>
              <a:ext cx="1845091" cy="1877983"/>
            </a:xfrm>
            <a:prstGeom prst="round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DE"/>
            </a:p>
          </p:txBody>
        </p:sp>
        <p:pic>
          <p:nvPicPr>
            <p:cNvPr id="20" name="Gráfico 19" descr="Gráfico linear estrutura de tópicos">
              <a:extLst>
                <a:ext uri="{FF2B5EF4-FFF2-40B4-BE49-F238E27FC236}">
                  <a16:creationId xmlns:a16="http://schemas.microsoft.com/office/drawing/2014/main" id="{F091A08B-8E5E-184B-8E7A-335BA4DB3D5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941110" y="2953162"/>
              <a:ext cx="2121174" cy="2121174"/>
            </a:xfrm>
            <a:prstGeom prst="rect">
              <a:avLst/>
            </a:prstGeom>
          </p:spPr>
        </p:pic>
      </p:grpSp>
      <p:grpSp>
        <p:nvGrpSpPr>
          <p:cNvPr id="39" name="Agrupar 38">
            <a:extLst>
              <a:ext uri="{FF2B5EF4-FFF2-40B4-BE49-F238E27FC236}">
                <a16:creationId xmlns:a16="http://schemas.microsoft.com/office/drawing/2014/main" id="{E24A1AB2-1DBB-624D-90A8-BBE09D8FC8F3}"/>
              </a:ext>
            </a:extLst>
          </p:cNvPr>
          <p:cNvGrpSpPr/>
          <p:nvPr/>
        </p:nvGrpSpPr>
        <p:grpSpPr>
          <a:xfrm rot="2322124">
            <a:off x="9044859" y="2437116"/>
            <a:ext cx="2321152" cy="2321152"/>
            <a:chOff x="8965371" y="2055813"/>
            <a:chExt cx="2321152" cy="2321152"/>
          </a:xfrm>
        </p:grpSpPr>
        <p:pic>
          <p:nvPicPr>
            <p:cNvPr id="34" name="Gráfico 33" descr="Ciclo com pessoas estrutura de tópicos">
              <a:extLst>
                <a:ext uri="{FF2B5EF4-FFF2-40B4-BE49-F238E27FC236}">
                  <a16:creationId xmlns:a16="http://schemas.microsoft.com/office/drawing/2014/main" id="{875FCCA0-40E8-FF4E-A4F6-B329F8EE046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965371" y="2055813"/>
              <a:ext cx="2321152" cy="2321152"/>
            </a:xfrm>
            <a:prstGeom prst="rect">
              <a:avLst/>
            </a:prstGeom>
          </p:spPr>
        </p:pic>
        <p:sp>
          <p:nvSpPr>
            <p:cNvPr id="44" name="Seta para Cima 43">
              <a:extLst>
                <a:ext uri="{FF2B5EF4-FFF2-40B4-BE49-F238E27FC236}">
                  <a16:creationId xmlns:a16="http://schemas.microsoft.com/office/drawing/2014/main" id="{8A56511F-86E7-6A43-B603-BFA0743688C8}"/>
                </a:ext>
              </a:extLst>
            </p:cNvPr>
            <p:cNvSpPr/>
            <p:nvPr/>
          </p:nvSpPr>
          <p:spPr>
            <a:xfrm rot="1887576">
              <a:off x="9746343" y="3103418"/>
              <a:ext cx="153431" cy="303422"/>
            </a:xfrm>
            <a:prstGeom prs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p>
          </p:txBody>
        </p:sp>
        <p:sp>
          <p:nvSpPr>
            <p:cNvPr id="45" name="Seta para Cima 44">
              <a:extLst>
                <a:ext uri="{FF2B5EF4-FFF2-40B4-BE49-F238E27FC236}">
                  <a16:creationId xmlns:a16="http://schemas.microsoft.com/office/drawing/2014/main" id="{BB6CA94F-55A0-EF42-8212-84903F353763}"/>
                </a:ext>
              </a:extLst>
            </p:cNvPr>
            <p:cNvSpPr/>
            <p:nvPr/>
          </p:nvSpPr>
          <p:spPr>
            <a:xfrm rot="19826949">
              <a:off x="10342175" y="3115731"/>
              <a:ext cx="153431" cy="303422"/>
            </a:xfrm>
            <a:prstGeom prs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p>
          </p:txBody>
        </p:sp>
        <p:sp>
          <p:nvSpPr>
            <p:cNvPr id="46" name="Seta para Cima 45">
              <a:extLst>
                <a:ext uri="{FF2B5EF4-FFF2-40B4-BE49-F238E27FC236}">
                  <a16:creationId xmlns:a16="http://schemas.microsoft.com/office/drawing/2014/main" id="{C8695E7B-EB25-5446-A2C3-917368530106}"/>
                </a:ext>
              </a:extLst>
            </p:cNvPr>
            <p:cNvSpPr/>
            <p:nvPr/>
          </p:nvSpPr>
          <p:spPr>
            <a:xfrm rot="16200000">
              <a:off x="10040388" y="3597952"/>
              <a:ext cx="153431" cy="303422"/>
            </a:xfrm>
            <a:prstGeom prs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p>
          </p:txBody>
        </p:sp>
      </p:grpSp>
      <p:sp>
        <p:nvSpPr>
          <p:cNvPr id="48" name="CaixaDeTexto 47">
            <a:extLst>
              <a:ext uri="{FF2B5EF4-FFF2-40B4-BE49-F238E27FC236}">
                <a16:creationId xmlns:a16="http://schemas.microsoft.com/office/drawing/2014/main" id="{CEBDAFB1-BFDB-7144-83CB-FC6B14D68D21}"/>
              </a:ext>
            </a:extLst>
          </p:cNvPr>
          <p:cNvSpPr txBox="1"/>
          <p:nvPr/>
        </p:nvSpPr>
        <p:spPr>
          <a:xfrm>
            <a:off x="7662801" y="2611204"/>
            <a:ext cx="2246834" cy="646331"/>
          </a:xfrm>
          <a:prstGeom prst="rect">
            <a:avLst/>
          </a:prstGeom>
          <a:noFill/>
        </p:spPr>
        <p:txBody>
          <a:bodyPr wrap="none" rtlCol="0">
            <a:spAutoFit/>
          </a:bodyPr>
          <a:lstStyle/>
          <a:p>
            <a:pPr algn="ctr"/>
            <a:r>
              <a:rPr lang="pt-DE" dirty="0">
                <a:solidFill>
                  <a:schemeClr val="bg1">
                    <a:lumMod val="50000"/>
                  </a:schemeClr>
                </a:solidFill>
              </a:rPr>
              <a:t>Interrelationships and</a:t>
            </a:r>
          </a:p>
          <a:p>
            <a:pPr algn="ctr"/>
            <a:r>
              <a:rPr lang="pt-DE" dirty="0">
                <a:solidFill>
                  <a:schemeClr val="bg1">
                    <a:lumMod val="50000"/>
                  </a:schemeClr>
                </a:solidFill>
              </a:rPr>
              <a:t>complex relations?</a:t>
            </a:r>
          </a:p>
        </p:txBody>
      </p:sp>
      <p:grpSp>
        <p:nvGrpSpPr>
          <p:cNvPr id="40" name="Agrupar 39">
            <a:extLst>
              <a:ext uri="{FF2B5EF4-FFF2-40B4-BE49-F238E27FC236}">
                <a16:creationId xmlns:a16="http://schemas.microsoft.com/office/drawing/2014/main" id="{BD1C4303-CB34-C944-B1AA-AC6E782ADB96}"/>
              </a:ext>
            </a:extLst>
          </p:cNvPr>
          <p:cNvGrpSpPr/>
          <p:nvPr/>
        </p:nvGrpSpPr>
        <p:grpSpPr>
          <a:xfrm>
            <a:off x="6460093" y="2678968"/>
            <a:ext cx="2160000" cy="2160000"/>
            <a:chOff x="6460093" y="2678968"/>
            <a:chExt cx="2160000" cy="2160000"/>
          </a:xfrm>
        </p:grpSpPr>
        <p:pic>
          <p:nvPicPr>
            <p:cNvPr id="13" name="Gráfico 12" descr="Conectado com preenchimento sólido">
              <a:extLst>
                <a:ext uri="{FF2B5EF4-FFF2-40B4-BE49-F238E27FC236}">
                  <a16:creationId xmlns:a16="http://schemas.microsoft.com/office/drawing/2014/main" id="{5E13559F-A135-A647-910F-D5E0A1700A43}"/>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18984876">
              <a:off x="6460093" y="2678968"/>
              <a:ext cx="2160000" cy="2160000"/>
            </a:xfrm>
            <a:prstGeom prst="rect">
              <a:avLst/>
            </a:prstGeom>
          </p:spPr>
        </p:pic>
        <p:sp>
          <p:nvSpPr>
            <p:cNvPr id="49" name="Seta para Cima 48">
              <a:extLst>
                <a:ext uri="{FF2B5EF4-FFF2-40B4-BE49-F238E27FC236}">
                  <a16:creationId xmlns:a16="http://schemas.microsoft.com/office/drawing/2014/main" id="{B3A8E173-59A9-204F-AAE0-10D1D9A58ADB}"/>
                </a:ext>
              </a:extLst>
            </p:cNvPr>
            <p:cNvSpPr/>
            <p:nvPr/>
          </p:nvSpPr>
          <p:spPr>
            <a:xfrm rot="8124276">
              <a:off x="7154690" y="3263471"/>
              <a:ext cx="211067" cy="388032"/>
            </a:xfrm>
            <a:prstGeom prst="upArrow">
              <a:avLst>
                <a:gd name="adj1" fmla="val 14380"/>
                <a:gd name="adj2" fmla="val 5179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p>
          </p:txBody>
        </p:sp>
        <p:sp>
          <p:nvSpPr>
            <p:cNvPr id="51" name="Seta para Cima 50">
              <a:extLst>
                <a:ext uri="{FF2B5EF4-FFF2-40B4-BE49-F238E27FC236}">
                  <a16:creationId xmlns:a16="http://schemas.microsoft.com/office/drawing/2014/main" id="{A2905F32-4866-4343-B11F-B08C395859AB}"/>
                </a:ext>
              </a:extLst>
            </p:cNvPr>
            <p:cNvSpPr/>
            <p:nvPr/>
          </p:nvSpPr>
          <p:spPr>
            <a:xfrm rot="2501480">
              <a:off x="7960338" y="3970174"/>
              <a:ext cx="211067" cy="224362"/>
            </a:xfrm>
            <a:prstGeom prst="upArrow">
              <a:avLst>
                <a:gd name="adj1" fmla="val 14380"/>
                <a:gd name="adj2" fmla="val 5179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p>
          </p:txBody>
        </p:sp>
      </p:grpSp>
    </p:spTree>
    <p:extLst>
      <p:ext uri="{BB962C8B-B14F-4D97-AF65-F5344CB8AC3E}">
        <p14:creationId xmlns:p14="http://schemas.microsoft.com/office/powerpoint/2010/main" val="3517897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nodeType="afterEffect">
                                  <p:stCondLst>
                                    <p:cond delay="1000"/>
                                  </p:stCondLst>
                                  <p:childTnLst>
                                    <p:set>
                                      <p:cBhvr>
                                        <p:cTn id="17" dur="1" fill="hold">
                                          <p:stCondLst>
                                            <p:cond delay="0"/>
                                          </p:stCondLst>
                                        </p:cTn>
                                        <p:tgtEl>
                                          <p:spTgt spid="39"/>
                                        </p:tgtEl>
                                        <p:attrNameLst>
                                          <p:attrName>style.visibility</p:attrName>
                                        </p:attrNameLst>
                                      </p:cBhvr>
                                      <p:to>
                                        <p:strVal val="visible"/>
                                      </p:to>
                                    </p:set>
                                  </p:childTnLst>
                                </p:cTn>
                              </p:par>
                            </p:childTnLst>
                          </p:cTn>
                        </p:par>
                        <p:par>
                          <p:cTn id="18" fill="hold">
                            <p:stCondLst>
                              <p:cond delay="1000"/>
                            </p:stCondLst>
                            <p:childTnLst>
                              <p:par>
                                <p:cTn id="19" presetID="1" presetClass="entr" presetSubtype="0" fill="hold" nodeType="afterEffect">
                                  <p:stCondLst>
                                    <p:cond delay="1000"/>
                                  </p:stCondLst>
                                  <p:childTnLst>
                                    <p:set>
                                      <p:cBhvr>
                                        <p:cTn id="20" dur="1" fill="hold">
                                          <p:stCondLst>
                                            <p:cond delay="0"/>
                                          </p:stCondLst>
                                        </p:cTn>
                                        <p:tgtEl>
                                          <p:spTgt spid="4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8"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53B090-473C-E746-BBB9-5CECBE30F7B7}"/>
              </a:ext>
            </a:extLst>
          </p:cNvPr>
          <p:cNvSpPr>
            <a:spLocks noGrp="1"/>
          </p:cNvSpPr>
          <p:nvPr>
            <p:ph type="title"/>
          </p:nvPr>
        </p:nvSpPr>
        <p:spPr>
          <a:xfrm>
            <a:off x="838200" y="365125"/>
            <a:ext cx="10515600" cy="1325563"/>
          </a:xfrm>
        </p:spPr>
        <p:txBody>
          <a:bodyPr>
            <a:normAutofit/>
          </a:bodyPr>
          <a:lstStyle/>
          <a:p>
            <a:r>
              <a:rPr lang="pt-DE" sz="4200" dirty="0"/>
              <a:t>What is SEM?</a:t>
            </a:r>
            <a:br>
              <a:rPr lang="pt-DE" sz="4200" dirty="0"/>
            </a:br>
            <a:r>
              <a:rPr lang="pt-DE" sz="4200" dirty="0">
                <a:solidFill>
                  <a:schemeClr val="bg1">
                    <a:lumMod val="50000"/>
                  </a:schemeClr>
                </a:solidFill>
              </a:rPr>
              <a:t>path analysis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D4566221-EE18-B14E-A902-3FDBF1F5BC7F}"/>
              </a:ext>
            </a:extLst>
          </p:cNvPr>
          <p:cNvSpPr>
            <a:spLocks noGrp="1"/>
          </p:cNvSpPr>
          <p:nvPr>
            <p:ph idx="1"/>
          </p:nvPr>
        </p:nvSpPr>
        <p:spPr>
          <a:xfrm>
            <a:off x="838200" y="1929384"/>
            <a:ext cx="10515600" cy="4251960"/>
          </a:xfrm>
        </p:spPr>
        <p:txBody>
          <a:bodyPr>
            <a:normAutofit/>
          </a:bodyPr>
          <a:lstStyle/>
          <a:p>
            <a:r>
              <a:rPr lang="en-US" sz="2200" dirty="0"/>
              <a:t>an </a:t>
            </a:r>
            <a:r>
              <a:rPr lang="en-US" sz="2200" b="1" dirty="0"/>
              <a:t>extension of</a:t>
            </a:r>
            <a:r>
              <a:rPr lang="en-US" sz="2200" dirty="0"/>
              <a:t> linear regression models</a:t>
            </a:r>
          </a:p>
          <a:p>
            <a:r>
              <a:rPr lang="en-US" sz="2200" b="1" dirty="0"/>
              <a:t>set of </a:t>
            </a:r>
            <a:r>
              <a:rPr lang="en-US" sz="2200" dirty="0"/>
              <a:t>variables to describe a network or interrelationships</a:t>
            </a:r>
          </a:p>
          <a:p>
            <a:r>
              <a:rPr lang="en-US" sz="2200" dirty="0"/>
              <a:t>usually depicted as a </a:t>
            </a:r>
            <a:r>
              <a:rPr lang="en-US" sz="2200" b="1" dirty="0"/>
              <a:t>diagram</a:t>
            </a:r>
          </a:p>
          <a:p>
            <a:r>
              <a:rPr lang="en-US" sz="2200" b="1" dirty="0"/>
              <a:t>recursion</a:t>
            </a:r>
            <a:r>
              <a:rPr lang="en-US" sz="2200" dirty="0"/>
              <a:t>: a final outcome and no feedback loops</a:t>
            </a:r>
          </a:p>
          <a:p>
            <a:r>
              <a:rPr lang="en-US" sz="2200" dirty="0"/>
              <a:t>prior </a:t>
            </a:r>
            <a:r>
              <a:rPr lang="en-US" sz="2200" b="1" dirty="0"/>
              <a:t>hypothetical</a:t>
            </a:r>
            <a:r>
              <a:rPr lang="en-US" sz="2200" dirty="0"/>
              <a:t> assumption of causality</a:t>
            </a:r>
          </a:p>
          <a:p>
            <a:endParaRPr lang="en-US" sz="2200" dirty="0"/>
          </a:p>
        </p:txBody>
      </p:sp>
      <p:grpSp>
        <p:nvGrpSpPr>
          <p:cNvPr id="78" name="Agrupar 77">
            <a:extLst>
              <a:ext uri="{FF2B5EF4-FFF2-40B4-BE49-F238E27FC236}">
                <a16:creationId xmlns:a16="http://schemas.microsoft.com/office/drawing/2014/main" id="{D507F961-B5B8-C548-B037-3CFEE1B75825}"/>
              </a:ext>
            </a:extLst>
          </p:cNvPr>
          <p:cNvGrpSpPr/>
          <p:nvPr/>
        </p:nvGrpSpPr>
        <p:grpSpPr>
          <a:xfrm>
            <a:off x="2217439" y="5748216"/>
            <a:ext cx="8353864" cy="492370"/>
            <a:chOff x="2217439" y="5748216"/>
            <a:chExt cx="8353864" cy="492370"/>
          </a:xfrm>
        </p:grpSpPr>
        <p:sp>
          <p:nvSpPr>
            <p:cNvPr id="34" name="Retângulo 33">
              <a:extLst>
                <a:ext uri="{FF2B5EF4-FFF2-40B4-BE49-F238E27FC236}">
                  <a16:creationId xmlns:a16="http://schemas.microsoft.com/office/drawing/2014/main" id="{44B2A6E5-326F-9948-B241-3A0F59242774}"/>
                </a:ext>
              </a:extLst>
            </p:cNvPr>
            <p:cNvSpPr/>
            <p:nvPr/>
          </p:nvSpPr>
          <p:spPr>
            <a:xfrm>
              <a:off x="8939451" y="5748216"/>
              <a:ext cx="1631852"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err="1"/>
                <a:t>outcome</a:t>
              </a:r>
              <a:r>
                <a:rPr lang="de-DE" dirty="0"/>
                <a:t> (</a:t>
              </a:r>
              <a:r>
                <a:rPr lang="de-DE" dirty="0" err="1"/>
                <a:t>y</a:t>
              </a:r>
              <a:r>
                <a:rPr lang="de-DE" dirty="0"/>
                <a:t>)</a:t>
              </a:r>
              <a:endParaRPr lang="pt-DE" dirty="0"/>
            </a:p>
          </p:txBody>
        </p:sp>
        <p:sp>
          <p:nvSpPr>
            <p:cNvPr id="36" name="Retângulo 35">
              <a:extLst>
                <a:ext uri="{FF2B5EF4-FFF2-40B4-BE49-F238E27FC236}">
                  <a16:creationId xmlns:a16="http://schemas.microsoft.com/office/drawing/2014/main" id="{E0F59CCB-9D3B-B54F-9329-ED1376849ACC}"/>
                </a:ext>
              </a:extLst>
            </p:cNvPr>
            <p:cNvSpPr/>
            <p:nvPr/>
          </p:nvSpPr>
          <p:spPr>
            <a:xfrm>
              <a:off x="2217439" y="5748216"/>
              <a:ext cx="1631852"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err="1"/>
                <a:t>predictor</a:t>
              </a:r>
              <a:r>
                <a:rPr lang="de-DE" dirty="0"/>
                <a:t> x</a:t>
              </a:r>
              <a:r>
                <a:rPr lang="de-DE" baseline="-25000" dirty="0"/>
                <a:t>1</a:t>
              </a:r>
              <a:endParaRPr lang="pt-DE" dirty="0"/>
            </a:p>
          </p:txBody>
        </p:sp>
        <p:cxnSp>
          <p:nvCxnSpPr>
            <p:cNvPr id="39" name="Conector de Seta Reta 38">
              <a:extLst>
                <a:ext uri="{FF2B5EF4-FFF2-40B4-BE49-F238E27FC236}">
                  <a16:creationId xmlns:a16="http://schemas.microsoft.com/office/drawing/2014/main" id="{A912987C-D37E-2D4D-BB95-9F8AAF15B7BB}"/>
                </a:ext>
              </a:extLst>
            </p:cNvPr>
            <p:cNvCxnSpPr>
              <a:cxnSpLocks/>
            </p:cNvCxnSpPr>
            <p:nvPr/>
          </p:nvCxnSpPr>
          <p:spPr>
            <a:xfrm>
              <a:off x="3985540" y="5994401"/>
              <a:ext cx="482964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grpSp>
      <p:grpSp>
        <p:nvGrpSpPr>
          <p:cNvPr id="80" name="Agrupar 79">
            <a:extLst>
              <a:ext uri="{FF2B5EF4-FFF2-40B4-BE49-F238E27FC236}">
                <a16:creationId xmlns:a16="http://schemas.microsoft.com/office/drawing/2014/main" id="{F3C3D433-0EE1-5944-B6BB-9333AD681C81}"/>
              </a:ext>
            </a:extLst>
          </p:cNvPr>
          <p:cNvGrpSpPr/>
          <p:nvPr/>
        </p:nvGrpSpPr>
        <p:grpSpPr>
          <a:xfrm>
            <a:off x="3985540" y="4153639"/>
            <a:ext cx="4829647" cy="1745393"/>
            <a:chOff x="3985540" y="4153639"/>
            <a:chExt cx="4829647" cy="1745393"/>
          </a:xfrm>
        </p:grpSpPr>
        <p:sp>
          <p:nvSpPr>
            <p:cNvPr id="26" name="Retângulo 25">
              <a:extLst>
                <a:ext uri="{FF2B5EF4-FFF2-40B4-BE49-F238E27FC236}">
                  <a16:creationId xmlns:a16="http://schemas.microsoft.com/office/drawing/2014/main" id="{C1915567-8F17-234E-9F81-42D10DD4D36E}"/>
                </a:ext>
              </a:extLst>
            </p:cNvPr>
            <p:cNvSpPr/>
            <p:nvPr/>
          </p:nvSpPr>
          <p:spPr>
            <a:xfrm>
              <a:off x="5364148" y="4686866"/>
              <a:ext cx="1631852"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err="1"/>
                <a:t>predictor</a:t>
              </a:r>
              <a:r>
                <a:rPr lang="de-DE" dirty="0"/>
                <a:t> x</a:t>
              </a:r>
              <a:r>
                <a:rPr lang="de-DE" baseline="-25000" dirty="0"/>
                <a:t>2</a:t>
              </a:r>
              <a:endParaRPr lang="pt-DE" dirty="0"/>
            </a:p>
          </p:txBody>
        </p:sp>
        <p:cxnSp>
          <p:nvCxnSpPr>
            <p:cNvPr id="38" name="Conector de Seta Reta 37">
              <a:extLst>
                <a:ext uri="{FF2B5EF4-FFF2-40B4-BE49-F238E27FC236}">
                  <a16:creationId xmlns:a16="http://schemas.microsoft.com/office/drawing/2014/main" id="{3779BA00-E025-CE48-8404-AE72B6B2FCB2}"/>
                </a:ext>
              </a:extLst>
            </p:cNvPr>
            <p:cNvCxnSpPr>
              <a:cxnSpLocks/>
            </p:cNvCxnSpPr>
            <p:nvPr/>
          </p:nvCxnSpPr>
          <p:spPr>
            <a:xfrm>
              <a:off x="7101250" y="4967928"/>
              <a:ext cx="1713937" cy="89992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40" name="Conector de Seta Reta 39">
              <a:extLst>
                <a:ext uri="{FF2B5EF4-FFF2-40B4-BE49-F238E27FC236}">
                  <a16:creationId xmlns:a16="http://schemas.microsoft.com/office/drawing/2014/main" id="{57EED9B6-A0B1-804C-A245-D1A89B2F9853}"/>
                </a:ext>
              </a:extLst>
            </p:cNvPr>
            <p:cNvCxnSpPr>
              <a:cxnSpLocks/>
            </p:cNvCxnSpPr>
            <p:nvPr/>
          </p:nvCxnSpPr>
          <p:spPr>
            <a:xfrm flipV="1">
              <a:off x="3985540" y="5144801"/>
              <a:ext cx="1254344" cy="754231"/>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16" name="CaixaDeTexto 15">
              <a:extLst>
                <a:ext uri="{FF2B5EF4-FFF2-40B4-BE49-F238E27FC236}">
                  <a16:creationId xmlns:a16="http://schemas.microsoft.com/office/drawing/2014/main" id="{012D5D05-6BB7-6944-B049-161D3C65278A}"/>
                </a:ext>
              </a:extLst>
            </p:cNvPr>
            <p:cNvSpPr txBox="1"/>
            <p:nvPr/>
          </p:nvSpPr>
          <p:spPr>
            <a:xfrm>
              <a:off x="7627705" y="5031037"/>
              <a:ext cx="684803" cy="261610"/>
            </a:xfrm>
            <a:prstGeom prst="rect">
              <a:avLst/>
            </a:prstGeom>
            <a:noFill/>
          </p:spPr>
          <p:txBody>
            <a:bodyPr wrap="none" rtlCol="0">
              <a:spAutoFit/>
            </a:bodyPr>
            <a:lstStyle/>
            <a:p>
              <a:r>
                <a:rPr lang="pt-DE" sz="1050" dirty="0"/>
                <a:t>estimate</a:t>
              </a:r>
              <a:endParaRPr lang="pt-DE" dirty="0"/>
            </a:p>
          </p:txBody>
        </p:sp>
        <p:sp>
          <p:nvSpPr>
            <p:cNvPr id="17" name="CaixaDeTexto 16">
              <a:extLst>
                <a:ext uri="{FF2B5EF4-FFF2-40B4-BE49-F238E27FC236}">
                  <a16:creationId xmlns:a16="http://schemas.microsoft.com/office/drawing/2014/main" id="{090B0ED6-F298-C14C-B936-71F2EFBD8D8F}"/>
                </a:ext>
              </a:extLst>
            </p:cNvPr>
            <p:cNvSpPr txBox="1"/>
            <p:nvPr/>
          </p:nvSpPr>
          <p:spPr>
            <a:xfrm>
              <a:off x="4042545" y="5292647"/>
              <a:ext cx="684803" cy="261610"/>
            </a:xfrm>
            <a:prstGeom prst="rect">
              <a:avLst/>
            </a:prstGeom>
            <a:noFill/>
          </p:spPr>
          <p:txBody>
            <a:bodyPr wrap="none" rtlCol="0">
              <a:spAutoFit/>
            </a:bodyPr>
            <a:lstStyle/>
            <a:p>
              <a:r>
                <a:rPr lang="pt-DE" sz="1050" dirty="0"/>
                <a:t>estimate</a:t>
              </a:r>
              <a:endParaRPr lang="pt-DE" dirty="0"/>
            </a:p>
          </p:txBody>
        </p:sp>
        <p:sp>
          <p:nvSpPr>
            <p:cNvPr id="60" name="Seta Curva para Baixo 59">
              <a:extLst>
                <a:ext uri="{FF2B5EF4-FFF2-40B4-BE49-F238E27FC236}">
                  <a16:creationId xmlns:a16="http://schemas.microsoft.com/office/drawing/2014/main" id="{66963ADC-C7A8-5A40-8970-46FBB4867196}"/>
                </a:ext>
              </a:extLst>
            </p:cNvPr>
            <p:cNvSpPr/>
            <p:nvPr/>
          </p:nvSpPr>
          <p:spPr>
            <a:xfrm>
              <a:off x="5982834" y="4283731"/>
              <a:ext cx="391430" cy="291588"/>
            </a:xfrm>
            <a:prstGeom prst="curved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solidFill>
                  <a:schemeClr val="tx1"/>
                </a:solidFill>
              </a:endParaRPr>
            </a:p>
          </p:txBody>
        </p:sp>
        <p:sp>
          <p:nvSpPr>
            <p:cNvPr id="71" name="CaixaDeTexto 70">
              <a:extLst>
                <a:ext uri="{FF2B5EF4-FFF2-40B4-BE49-F238E27FC236}">
                  <a16:creationId xmlns:a16="http://schemas.microsoft.com/office/drawing/2014/main" id="{74399A32-CF31-0A41-94BB-2501FBDD825E}"/>
                </a:ext>
              </a:extLst>
            </p:cNvPr>
            <p:cNvSpPr txBox="1"/>
            <p:nvPr/>
          </p:nvSpPr>
          <p:spPr>
            <a:xfrm>
              <a:off x="6239082" y="4153639"/>
              <a:ext cx="646331" cy="253916"/>
            </a:xfrm>
            <a:prstGeom prst="rect">
              <a:avLst/>
            </a:prstGeom>
            <a:noFill/>
          </p:spPr>
          <p:txBody>
            <a:bodyPr wrap="none" rtlCol="0">
              <a:spAutoFit/>
            </a:bodyPr>
            <a:lstStyle/>
            <a:p>
              <a:r>
                <a:rPr lang="pt-DE" sz="1050" dirty="0"/>
                <a:t>variance</a:t>
              </a:r>
              <a:endParaRPr lang="pt-DE" dirty="0"/>
            </a:p>
          </p:txBody>
        </p:sp>
      </p:grpSp>
      <p:grpSp>
        <p:nvGrpSpPr>
          <p:cNvPr id="79" name="Agrupar 78">
            <a:extLst>
              <a:ext uri="{FF2B5EF4-FFF2-40B4-BE49-F238E27FC236}">
                <a16:creationId xmlns:a16="http://schemas.microsoft.com/office/drawing/2014/main" id="{F2DBEE94-66E5-4D4B-89F8-8F0E64031A84}"/>
              </a:ext>
            </a:extLst>
          </p:cNvPr>
          <p:cNvGrpSpPr/>
          <p:nvPr/>
        </p:nvGrpSpPr>
        <p:grpSpPr>
          <a:xfrm>
            <a:off x="2837650" y="5250481"/>
            <a:ext cx="7692893" cy="1424553"/>
            <a:chOff x="2837650" y="5250481"/>
            <a:chExt cx="7692893" cy="1424553"/>
          </a:xfrm>
        </p:grpSpPr>
        <p:sp>
          <p:nvSpPr>
            <p:cNvPr id="4" name="CaixaDeTexto 3">
              <a:extLst>
                <a:ext uri="{FF2B5EF4-FFF2-40B4-BE49-F238E27FC236}">
                  <a16:creationId xmlns:a16="http://schemas.microsoft.com/office/drawing/2014/main" id="{8ECB50D6-CD40-C040-82D2-B9BF7A793A77}"/>
                </a:ext>
              </a:extLst>
            </p:cNvPr>
            <p:cNvSpPr txBox="1"/>
            <p:nvPr/>
          </p:nvSpPr>
          <p:spPr>
            <a:xfrm>
              <a:off x="5877445" y="5721895"/>
              <a:ext cx="684803" cy="261610"/>
            </a:xfrm>
            <a:prstGeom prst="rect">
              <a:avLst/>
            </a:prstGeom>
            <a:noFill/>
          </p:spPr>
          <p:txBody>
            <a:bodyPr wrap="none" rtlCol="0">
              <a:spAutoFit/>
            </a:bodyPr>
            <a:lstStyle/>
            <a:p>
              <a:r>
                <a:rPr lang="pt-DE" sz="1050" dirty="0"/>
                <a:t>estimate</a:t>
              </a:r>
              <a:endParaRPr lang="pt-DE" dirty="0"/>
            </a:p>
          </p:txBody>
        </p:sp>
        <p:sp>
          <p:nvSpPr>
            <p:cNvPr id="58" name="Seta Curva para Baixo 57">
              <a:extLst>
                <a:ext uri="{FF2B5EF4-FFF2-40B4-BE49-F238E27FC236}">
                  <a16:creationId xmlns:a16="http://schemas.microsoft.com/office/drawing/2014/main" id="{E4CB67F2-09E4-8942-9F1F-0580A5231508}"/>
                </a:ext>
              </a:extLst>
            </p:cNvPr>
            <p:cNvSpPr/>
            <p:nvPr/>
          </p:nvSpPr>
          <p:spPr>
            <a:xfrm rot="10800000">
              <a:off x="2837650" y="6301445"/>
              <a:ext cx="391430" cy="291588"/>
            </a:xfrm>
            <a:prstGeom prst="curved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solidFill>
                  <a:schemeClr val="tx1"/>
                </a:solidFill>
              </a:endParaRPr>
            </a:p>
          </p:txBody>
        </p:sp>
        <p:sp>
          <p:nvSpPr>
            <p:cNvPr id="61" name="Seta Curva para Baixo 60">
              <a:extLst>
                <a:ext uri="{FF2B5EF4-FFF2-40B4-BE49-F238E27FC236}">
                  <a16:creationId xmlns:a16="http://schemas.microsoft.com/office/drawing/2014/main" id="{E4AF5495-F1A2-A34F-A099-7EE66AAD2205}"/>
                </a:ext>
              </a:extLst>
            </p:cNvPr>
            <p:cNvSpPr/>
            <p:nvPr/>
          </p:nvSpPr>
          <p:spPr>
            <a:xfrm>
              <a:off x="9559662" y="5397386"/>
              <a:ext cx="391430" cy="291588"/>
            </a:xfrm>
            <a:prstGeom prst="curved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solidFill>
                  <a:schemeClr val="tx1"/>
                </a:solidFill>
              </a:endParaRPr>
            </a:p>
          </p:txBody>
        </p:sp>
        <p:sp>
          <p:nvSpPr>
            <p:cNvPr id="70" name="CaixaDeTexto 69">
              <a:extLst>
                <a:ext uri="{FF2B5EF4-FFF2-40B4-BE49-F238E27FC236}">
                  <a16:creationId xmlns:a16="http://schemas.microsoft.com/office/drawing/2014/main" id="{367BD0AA-565D-4B43-ACF5-CAF8B614B997}"/>
                </a:ext>
              </a:extLst>
            </p:cNvPr>
            <p:cNvSpPr txBox="1"/>
            <p:nvPr/>
          </p:nvSpPr>
          <p:spPr>
            <a:xfrm>
              <a:off x="3196872" y="6421118"/>
              <a:ext cx="646331" cy="253916"/>
            </a:xfrm>
            <a:prstGeom prst="rect">
              <a:avLst/>
            </a:prstGeom>
            <a:noFill/>
          </p:spPr>
          <p:txBody>
            <a:bodyPr wrap="none" rtlCol="0">
              <a:spAutoFit/>
            </a:bodyPr>
            <a:lstStyle/>
            <a:p>
              <a:r>
                <a:rPr lang="pt-DE" sz="1050" dirty="0"/>
                <a:t>variance</a:t>
              </a:r>
              <a:endParaRPr lang="pt-DE" dirty="0"/>
            </a:p>
          </p:txBody>
        </p:sp>
        <p:sp>
          <p:nvSpPr>
            <p:cNvPr id="73" name="CaixaDeTexto 72">
              <a:extLst>
                <a:ext uri="{FF2B5EF4-FFF2-40B4-BE49-F238E27FC236}">
                  <a16:creationId xmlns:a16="http://schemas.microsoft.com/office/drawing/2014/main" id="{72C635A7-4E83-F644-8463-E11DFBEEEE4F}"/>
                </a:ext>
              </a:extLst>
            </p:cNvPr>
            <p:cNvSpPr txBox="1"/>
            <p:nvPr/>
          </p:nvSpPr>
          <p:spPr>
            <a:xfrm>
              <a:off x="9884212" y="5250481"/>
              <a:ext cx="646331" cy="253916"/>
            </a:xfrm>
            <a:prstGeom prst="rect">
              <a:avLst/>
            </a:prstGeom>
            <a:noFill/>
          </p:spPr>
          <p:txBody>
            <a:bodyPr wrap="none" rtlCol="0">
              <a:spAutoFit/>
            </a:bodyPr>
            <a:lstStyle/>
            <a:p>
              <a:r>
                <a:rPr lang="pt-DE" sz="1050" dirty="0"/>
                <a:t>variance</a:t>
              </a:r>
              <a:endParaRPr lang="pt-DE" dirty="0"/>
            </a:p>
          </p:txBody>
        </p:sp>
      </p:grpSp>
      <p:grpSp>
        <p:nvGrpSpPr>
          <p:cNvPr id="81" name="Agrupar 80">
            <a:extLst>
              <a:ext uri="{FF2B5EF4-FFF2-40B4-BE49-F238E27FC236}">
                <a16:creationId xmlns:a16="http://schemas.microsoft.com/office/drawing/2014/main" id="{CF45CC74-2C0C-7C46-A422-7133D024AE48}"/>
              </a:ext>
            </a:extLst>
          </p:cNvPr>
          <p:cNvGrpSpPr/>
          <p:nvPr/>
        </p:nvGrpSpPr>
        <p:grpSpPr>
          <a:xfrm>
            <a:off x="2217439" y="4399351"/>
            <a:ext cx="3022445" cy="1060947"/>
            <a:chOff x="2217439" y="4399351"/>
            <a:chExt cx="3022445" cy="1060947"/>
          </a:xfrm>
        </p:grpSpPr>
        <p:sp>
          <p:nvSpPr>
            <p:cNvPr id="7" name="Retângulo 6">
              <a:extLst>
                <a:ext uri="{FF2B5EF4-FFF2-40B4-BE49-F238E27FC236}">
                  <a16:creationId xmlns:a16="http://schemas.microsoft.com/office/drawing/2014/main" id="{344B78D0-313B-534D-A1D4-A208241D5D73}"/>
                </a:ext>
              </a:extLst>
            </p:cNvPr>
            <p:cNvSpPr/>
            <p:nvPr/>
          </p:nvSpPr>
          <p:spPr>
            <a:xfrm>
              <a:off x="2217439" y="4967928"/>
              <a:ext cx="1631852"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err="1"/>
                <a:t>predictor</a:t>
              </a:r>
              <a:r>
                <a:rPr lang="de-DE" dirty="0"/>
                <a:t> x</a:t>
              </a:r>
              <a:r>
                <a:rPr lang="de-DE" baseline="-25000" dirty="0"/>
                <a:t>3</a:t>
              </a:r>
              <a:endParaRPr lang="pt-DE" dirty="0"/>
            </a:p>
          </p:txBody>
        </p:sp>
        <p:cxnSp>
          <p:nvCxnSpPr>
            <p:cNvPr id="11" name="Conector de Seta Reta 10">
              <a:extLst>
                <a:ext uri="{FF2B5EF4-FFF2-40B4-BE49-F238E27FC236}">
                  <a16:creationId xmlns:a16="http://schemas.microsoft.com/office/drawing/2014/main" id="{CCE66FA1-D80F-F949-9DC0-7C840BF2B25D}"/>
                </a:ext>
              </a:extLst>
            </p:cNvPr>
            <p:cNvCxnSpPr>
              <a:cxnSpLocks/>
            </p:cNvCxnSpPr>
            <p:nvPr/>
          </p:nvCxnSpPr>
          <p:spPr>
            <a:xfrm flipV="1">
              <a:off x="3973555" y="4859385"/>
              <a:ext cx="1266329" cy="319851"/>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18" name="CaixaDeTexto 17">
              <a:extLst>
                <a:ext uri="{FF2B5EF4-FFF2-40B4-BE49-F238E27FC236}">
                  <a16:creationId xmlns:a16="http://schemas.microsoft.com/office/drawing/2014/main" id="{D407579A-D4A2-004A-843A-912C7A836D9D}"/>
                </a:ext>
              </a:extLst>
            </p:cNvPr>
            <p:cNvSpPr txBox="1"/>
            <p:nvPr/>
          </p:nvSpPr>
          <p:spPr>
            <a:xfrm>
              <a:off x="4162988" y="4745620"/>
              <a:ext cx="684803" cy="261610"/>
            </a:xfrm>
            <a:prstGeom prst="rect">
              <a:avLst/>
            </a:prstGeom>
            <a:noFill/>
          </p:spPr>
          <p:txBody>
            <a:bodyPr wrap="none" rtlCol="0">
              <a:spAutoFit/>
            </a:bodyPr>
            <a:lstStyle/>
            <a:p>
              <a:r>
                <a:rPr lang="pt-DE" sz="1050" dirty="0"/>
                <a:t>estimate</a:t>
              </a:r>
              <a:endParaRPr lang="pt-DE" dirty="0"/>
            </a:p>
          </p:txBody>
        </p:sp>
        <p:sp>
          <p:nvSpPr>
            <p:cNvPr id="59" name="Seta Curva para Baixo 58">
              <a:extLst>
                <a:ext uri="{FF2B5EF4-FFF2-40B4-BE49-F238E27FC236}">
                  <a16:creationId xmlns:a16="http://schemas.microsoft.com/office/drawing/2014/main" id="{176E4AB2-5C28-C54D-AB25-CF018CB18570}"/>
                </a:ext>
              </a:extLst>
            </p:cNvPr>
            <p:cNvSpPr/>
            <p:nvPr/>
          </p:nvSpPr>
          <p:spPr>
            <a:xfrm>
              <a:off x="2837650" y="4594583"/>
              <a:ext cx="391430" cy="291588"/>
            </a:xfrm>
            <a:prstGeom prst="curved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DE">
                <a:solidFill>
                  <a:schemeClr val="tx1"/>
                </a:solidFill>
              </a:endParaRPr>
            </a:p>
          </p:txBody>
        </p:sp>
        <p:sp>
          <p:nvSpPr>
            <p:cNvPr id="72" name="CaixaDeTexto 71">
              <a:extLst>
                <a:ext uri="{FF2B5EF4-FFF2-40B4-BE49-F238E27FC236}">
                  <a16:creationId xmlns:a16="http://schemas.microsoft.com/office/drawing/2014/main" id="{C07C1796-5FFE-D34B-8660-165C5287DD59}"/>
                </a:ext>
              </a:extLst>
            </p:cNvPr>
            <p:cNvSpPr txBox="1"/>
            <p:nvPr/>
          </p:nvSpPr>
          <p:spPr>
            <a:xfrm>
              <a:off x="3134059" y="4399351"/>
              <a:ext cx="646331" cy="253916"/>
            </a:xfrm>
            <a:prstGeom prst="rect">
              <a:avLst/>
            </a:prstGeom>
            <a:noFill/>
          </p:spPr>
          <p:txBody>
            <a:bodyPr wrap="none" rtlCol="0">
              <a:spAutoFit/>
            </a:bodyPr>
            <a:lstStyle/>
            <a:p>
              <a:r>
                <a:rPr lang="pt-DE" sz="1050" dirty="0"/>
                <a:t>variance</a:t>
              </a:r>
              <a:endParaRPr lang="pt-DE" dirty="0"/>
            </a:p>
          </p:txBody>
        </p:sp>
      </p:grpSp>
      <p:grpSp>
        <p:nvGrpSpPr>
          <p:cNvPr id="96" name="Agrupar 95">
            <a:extLst>
              <a:ext uri="{FF2B5EF4-FFF2-40B4-BE49-F238E27FC236}">
                <a16:creationId xmlns:a16="http://schemas.microsoft.com/office/drawing/2014/main" id="{C1E01FD9-E2BF-ED4D-A08B-1F080E7120AF}"/>
              </a:ext>
            </a:extLst>
          </p:cNvPr>
          <p:cNvGrpSpPr/>
          <p:nvPr/>
        </p:nvGrpSpPr>
        <p:grpSpPr>
          <a:xfrm>
            <a:off x="1031139" y="5214113"/>
            <a:ext cx="1070646" cy="780288"/>
            <a:chOff x="1031139" y="5214113"/>
            <a:chExt cx="1070646" cy="780288"/>
          </a:xfrm>
        </p:grpSpPr>
        <p:sp>
          <p:nvSpPr>
            <p:cNvPr id="19" name="CaixaDeTexto 18">
              <a:extLst>
                <a:ext uri="{FF2B5EF4-FFF2-40B4-BE49-F238E27FC236}">
                  <a16:creationId xmlns:a16="http://schemas.microsoft.com/office/drawing/2014/main" id="{4F8012BA-BAE2-544B-B830-68A54A09E377}"/>
                </a:ext>
              </a:extLst>
            </p:cNvPr>
            <p:cNvSpPr txBox="1"/>
            <p:nvPr/>
          </p:nvSpPr>
          <p:spPr>
            <a:xfrm>
              <a:off x="1031139" y="5567751"/>
              <a:ext cx="774571" cy="253916"/>
            </a:xfrm>
            <a:prstGeom prst="rect">
              <a:avLst/>
            </a:prstGeom>
            <a:noFill/>
          </p:spPr>
          <p:txBody>
            <a:bodyPr wrap="none" rtlCol="0">
              <a:spAutoFit/>
            </a:bodyPr>
            <a:lstStyle/>
            <a:p>
              <a:r>
                <a:rPr lang="pt-DE" sz="1050" dirty="0"/>
                <a:t>covariance</a:t>
              </a:r>
              <a:endParaRPr lang="pt-DE" dirty="0"/>
            </a:p>
          </p:txBody>
        </p:sp>
        <p:cxnSp>
          <p:nvCxnSpPr>
            <p:cNvPr id="95" name="Conector em Curva 94">
              <a:extLst>
                <a:ext uri="{FF2B5EF4-FFF2-40B4-BE49-F238E27FC236}">
                  <a16:creationId xmlns:a16="http://schemas.microsoft.com/office/drawing/2014/main" id="{1A10F98A-1FCF-D547-8E0A-856F423E6582}"/>
                </a:ext>
              </a:extLst>
            </p:cNvPr>
            <p:cNvCxnSpPr>
              <a:cxnSpLocks/>
            </p:cNvCxnSpPr>
            <p:nvPr/>
          </p:nvCxnSpPr>
          <p:spPr>
            <a:xfrm rot="10800000">
              <a:off x="2089085" y="5214113"/>
              <a:ext cx="12700" cy="780288"/>
            </a:xfrm>
            <a:prstGeom prst="curvedConnector3">
              <a:avLst>
                <a:gd name="adj1" fmla="val 1800000"/>
              </a:avLst>
            </a:prstGeom>
            <a:ln w="57150">
              <a:headEnd type="triangle"/>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708079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53B090-473C-E746-BBB9-5CECBE30F7B7}"/>
              </a:ext>
            </a:extLst>
          </p:cNvPr>
          <p:cNvSpPr>
            <a:spLocks noGrp="1"/>
          </p:cNvSpPr>
          <p:nvPr>
            <p:ph type="title"/>
          </p:nvPr>
        </p:nvSpPr>
        <p:spPr>
          <a:xfrm>
            <a:off x="838200" y="365125"/>
            <a:ext cx="10515600" cy="1325563"/>
          </a:xfrm>
        </p:spPr>
        <p:txBody>
          <a:bodyPr>
            <a:normAutofit/>
          </a:bodyPr>
          <a:lstStyle/>
          <a:p>
            <a:r>
              <a:rPr lang="pt-DE" sz="4200" dirty="0"/>
              <a:t>What is SEM for?</a:t>
            </a:r>
            <a:br>
              <a:rPr lang="pt-DE" sz="4200" dirty="0"/>
            </a:br>
            <a:r>
              <a:rPr lang="pt-DE" sz="4200" dirty="0">
                <a:solidFill>
                  <a:schemeClr val="bg1">
                    <a:lumMod val="50000"/>
                  </a:schemeClr>
                </a:solidFill>
              </a:rPr>
              <a:t>An example of path analysis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D4566221-EE18-B14E-A902-3FDBF1F5BC7F}"/>
              </a:ext>
            </a:extLst>
          </p:cNvPr>
          <p:cNvSpPr>
            <a:spLocks noGrp="1"/>
          </p:cNvSpPr>
          <p:nvPr>
            <p:ph idx="1"/>
          </p:nvPr>
        </p:nvSpPr>
        <p:spPr>
          <a:xfrm>
            <a:off x="838200" y="1929384"/>
            <a:ext cx="10515600" cy="4251960"/>
          </a:xfrm>
        </p:spPr>
        <p:txBody>
          <a:bodyPr>
            <a:normAutofit/>
          </a:bodyPr>
          <a:lstStyle/>
          <a:p>
            <a:pPr marL="0" indent="0">
              <a:buNone/>
            </a:pPr>
            <a:r>
              <a:rPr lang="pt-BR" sz="2000" b="1" dirty="0"/>
              <a:t>"Are </a:t>
            </a:r>
            <a:r>
              <a:rPr lang="pt-BR" sz="2000" b="1" dirty="0" err="1"/>
              <a:t>the</a:t>
            </a:r>
            <a:r>
              <a:rPr lang="pt-BR" sz="2000" b="1" dirty="0"/>
              <a:t> </a:t>
            </a:r>
            <a:r>
              <a:rPr lang="pt-BR" sz="2000" b="1" dirty="0" err="1"/>
              <a:t>Good</a:t>
            </a:r>
            <a:r>
              <a:rPr lang="pt-BR" sz="2000" b="1" dirty="0"/>
              <a:t> </a:t>
            </a:r>
            <a:r>
              <a:rPr lang="pt-BR" sz="2000" b="1" dirty="0" err="1"/>
              <a:t>Beautiful</a:t>
            </a:r>
            <a:r>
              <a:rPr lang="pt-BR" sz="2000" b="1" dirty="0"/>
              <a:t> </a:t>
            </a:r>
            <a:r>
              <a:rPr lang="pt-BR" sz="2000" b="1" dirty="0" err="1"/>
              <a:t>or</a:t>
            </a:r>
            <a:r>
              <a:rPr lang="pt-BR" sz="2000" b="1" dirty="0"/>
              <a:t> </a:t>
            </a:r>
            <a:r>
              <a:rPr lang="pt-BR" sz="2000" b="1" dirty="0" err="1"/>
              <a:t>the</a:t>
            </a:r>
            <a:r>
              <a:rPr lang="pt-BR" sz="2000" b="1" dirty="0"/>
              <a:t> </a:t>
            </a:r>
            <a:r>
              <a:rPr lang="pt-BR" sz="2000" b="1" dirty="0" err="1"/>
              <a:t>Beautiful</a:t>
            </a:r>
            <a:r>
              <a:rPr lang="pt-BR" sz="2000" b="1" dirty="0"/>
              <a:t> </a:t>
            </a:r>
            <a:r>
              <a:rPr lang="pt-BR" sz="2000" b="1" dirty="0" err="1"/>
              <a:t>Good</a:t>
            </a:r>
            <a:r>
              <a:rPr lang="pt-BR" sz="2000" b="1" dirty="0"/>
              <a:t>?" The </a:t>
            </a:r>
            <a:r>
              <a:rPr lang="pt-BR" sz="2000" b="1" dirty="0" err="1"/>
              <a:t>Relationship</a:t>
            </a:r>
            <a:r>
              <a:rPr lang="pt-BR" sz="2000" b="1" dirty="0"/>
              <a:t> </a:t>
            </a:r>
            <a:r>
              <a:rPr lang="pt-BR" sz="2000" b="1" dirty="0" err="1"/>
              <a:t>Between</a:t>
            </a:r>
            <a:r>
              <a:rPr lang="pt-BR" sz="2000" b="1" dirty="0"/>
              <a:t> </a:t>
            </a:r>
            <a:r>
              <a:rPr lang="pt-BR" sz="2000" b="1" dirty="0" err="1"/>
              <a:t>Children's</a:t>
            </a:r>
            <a:r>
              <a:rPr lang="pt-BR" sz="2000" b="1" dirty="0"/>
              <a:t> </a:t>
            </a:r>
            <a:r>
              <a:rPr lang="pt-BR" sz="2000" b="1" dirty="0" err="1"/>
              <a:t>Perceptions</a:t>
            </a:r>
            <a:r>
              <a:rPr lang="pt-BR" sz="2000" b="1" dirty="0"/>
              <a:t> </a:t>
            </a:r>
            <a:r>
              <a:rPr lang="pt-BR" sz="2000" b="1" dirty="0" err="1"/>
              <a:t>of</a:t>
            </a:r>
            <a:r>
              <a:rPr lang="pt-BR" sz="2000" b="1" dirty="0"/>
              <a:t> </a:t>
            </a:r>
            <a:r>
              <a:rPr lang="pt-BR" sz="2000" b="1" dirty="0" err="1"/>
              <a:t>Ability</a:t>
            </a:r>
            <a:r>
              <a:rPr lang="pt-BR" sz="2000" b="1" dirty="0"/>
              <a:t> </a:t>
            </a:r>
            <a:r>
              <a:rPr lang="pt-BR" sz="2000" b="1" dirty="0" err="1"/>
              <a:t>and</a:t>
            </a:r>
            <a:r>
              <a:rPr lang="pt-BR" sz="2000" b="1" dirty="0"/>
              <a:t> </a:t>
            </a:r>
            <a:r>
              <a:rPr lang="pt-BR" sz="2000" b="1" dirty="0" err="1"/>
              <a:t>Perceptions</a:t>
            </a:r>
            <a:r>
              <a:rPr lang="pt-BR" sz="2000" b="1" dirty="0"/>
              <a:t> </a:t>
            </a:r>
            <a:r>
              <a:rPr lang="pt-BR" sz="2000" b="1" dirty="0" err="1"/>
              <a:t>of</a:t>
            </a:r>
            <a:r>
              <a:rPr lang="pt-BR" sz="2000" b="1" dirty="0"/>
              <a:t> </a:t>
            </a:r>
            <a:r>
              <a:rPr lang="pt-BR" sz="2000" b="1" dirty="0" err="1"/>
              <a:t>Physical</a:t>
            </a:r>
            <a:r>
              <a:rPr lang="pt-BR" sz="2000" b="1" dirty="0"/>
              <a:t> </a:t>
            </a:r>
            <a:r>
              <a:rPr lang="pt-BR" sz="2000" b="1" dirty="0" err="1"/>
              <a:t>Attractiveness</a:t>
            </a:r>
            <a:endParaRPr lang="pt-BR" sz="2000" b="1" dirty="0"/>
          </a:p>
          <a:p>
            <a:pPr marL="0" indent="0">
              <a:buNone/>
            </a:pPr>
            <a:r>
              <a:rPr lang="pt-BR" sz="2000" dirty="0" err="1"/>
              <a:t>Felson</a:t>
            </a:r>
            <a:r>
              <a:rPr lang="pt-BR" sz="2000" dirty="0"/>
              <a:t> &amp; </a:t>
            </a:r>
            <a:r>
              <a:rPr lang="pt-BR" sz="2000" dirty="0" err="1"/>
              <a:t>Bohrnstedt</a:t>
            </a:r>
            <a:r>
              <a:rPr lang="pt-BR" sz="2000" dirty="0"/>
              <a:t> (1979), </a:t>
            </a:r>
            <a:r>
              <a:rPr lang="pt-BR" sz="2000" i="1" dirty="0"/>
              <a:t>Social </a:t>
            </a:r>
            <a:r>
              <a:rPr lang="pt-BR" sz="2000" i="1" dirty="0" err="1"/>
              <a:t>Psychology</a:t>
            </a:r>
            <a:r>
              <a:rPr lang="pt-BR" sz="2000" i="1" dirty="0"/>
              <a:t> </a:t>
            </a:r>
            <a:r>
              <a:rPr lang="pt-BR" sz="2000" i="1" dirty="0" err="1"/>
              <a:t>Quaterly</a:t>
            </a:r>
            <a:r>
              <a:rPr lang="pt-BR" sz="2000" i="1" dirty="0"/>
              <a:t> </a:t>
            </a:r>
            <a:r>
              <a:rPr lang="pt-BR" sz="2000" dirty="0"/>
              <a:t>42(2), 386-392</a:t>
            </a:r>
          </a:p>
          <a:p>
            <a:pPr marL="0" indent="0">
              <a:buNone/>
            </a:pPr>
            <a:endParaRPr lang="pt-BR" sz="2000" dirty="0"/>
          </a:p>
        </p:txBody>
      </p:sp>
      <p:sp>
        <p:nvSpPr>
          <p:cNvPr id="41" name="CaixaDeTexto 40">
            <a:extLst>
              <a:ext uri="{FF2B5EF4-FFF2-40B4-BE49-F238E27FC236}">
                <a16:creationId xmlns:a16="http://schemas.microsoft.com/office/drawing/2014/main" id="{DD93E847-6F25-4B45-91BC-9E711A1198D1}"/>
              </a:ext>
            </a:extLst>
          </p:cNvPr>
          <p:cNvSpPr txBox="1"/>
          <p:nvPr/>
        </p:nvSpPr>
        <p:spPr>
          <a:xfrm>
            <a:off x="8415706" y="3511183"/>
            <a:ext cx="3355670" cy="2585323"/>
          </a:xfrm>
          <a:prstGeom prst="rect">
            <a:avLst/>
          </a:prstGeom>
          <a:noFill/>
        </p:spPr>
        <p:txBody>
          <a:bodyPr wrap="square" rtlCol="0">
            <a:spAutoFit/>
          </a:bodyPr>
          <a:lstStyle/>
          <a:p>
            <a:r>
              <a:rPr lang="en-US" dirty="0">
                <a:solidFill>
                  <a:schemeClr val="accent2">
                    <a:lumMod val="50000"/>
                  </a:schemeClr>
                </a:solidFill>
              </a:rPr>
              <a:t>Suggest that persons who are attributed academic or athletic ability are perceived as good-looking.</a:t>
            </a:r>
          </a:p>
          <a:p>
            <a:endParaRPr lang="en-US" dirty="0">
              <a:solidFill>
                <a:schemeClr val="accent2">
                  <a:lumMod val="50000"/>
                </a:schemeClr>
              </a:solidFill>
            </a:endParaRPr>
          </a:p>
          <a:p>
            <a:r>
              <a:rPr lang="en-US" dirty="0">
                <a:solidFill>
                  <a:schemeClr val="accent2">
                    <a:lumMod val="50000"/>
                  </a:schemeClr>
                </a:solidFill>
              </a:rPr>
              <a:t>However, found a stronger support for the good being seen as attractive, and not the other way around.</a:t>
            </a:r>
          </a:p>
        </p:txBody>
      </p:sp>
      <p:sp>
        <p:nvSpPr>
          <p:cNvPr id="9" name="Nuvem 8">
            <a:extLst>
              <a:ext uri="{FF2B5EF4-FFF2-40B4-BE49-F238E27FC236}">
                <a16:creationId xmlns:a16="http://schemas.microsoft.com/office/drawing/2014/main" id="{E31358DA-2990-6E4F-962B-31B8D3AADF34}"/>
              </a:ext>
            </a:extLst>
          </p:cNvPr>
          <p:cNvSpPr/>
          <p:nvPr/>
        </p:nvSpPr>
        <p:spPr>
          <a:xfrm>
            <a:off x="7719934" y="3110911"/>
            <a:ext cx="4469018" cy="3363676"/>
          </a:xfrm>
          <a:prstGeom prst="cloud">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pt-DE"/>
          </a:p>
        </p:txBody>
      </p:sp>
      <p:pic>
        <p:nvPicPr>
          <p:cNvPr id="4" name="Imagem 3">
            <a:extLst>
              <a:ext uri="{FF2B5EF4-FFF2-40B4-BE49-F238E27FC236}">
                <a16:creationId xmlns:a16="http://schemas.microsoft.com/office/drawing/2014/main" id="{67BF2B04-D64D-334E-BFCE-33376F6F11B9}"/>
              </a:ext>
            </a:extLst>
          </p:cNvPr>
          <p:cNvPicPr>
            <a:picLocks noChangeAspect="1"/>
          </p:cNvPicPr>
          <p:nvPr/>
        </p:nvPicPr>
        <p:blipFill>
          <a:blip r:embed="rId3"/>
          <a:stretch>
            <a:fillRect/>
          </a:stretch>
        </p:blipFill>
        <p:spPr>
          <a:xfrm>
            <a:off x="669036" y="3942302"/>
            <a:ext cx="6786837" cy="1723083"/>
          </a:xfrm>
          <a:prstGeom prst="rect">
            <a:avLst/>
          </a:prstGeom>
        </p:spPr>
      </p:pic>
    </p:spTree>
    <p:extLst>
      <p:ext uri="{BB962C8B-B14F-4D97-AF65-F5344CB8AC3E}">
        <p14:creationId xmlns:p14="http://schemas.microsoft.com/office/powerpoint/2010/main" val="954602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1">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1">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53B090-473C-E746-BBB9-5CECBE30F7B7}"/>
              </a:ext>
            </a:extLst>
          </p:cNvPr>
          <p:cNvSpPr>
            <a:spLocks noGrp="1"/>
          </p:cNvSpPr>
          <p:nvPr>
            <p:ph type="title"/>
          </p:nvPr>
        </p:nvSpPr>
        <p:spPr>
          <a:xfrm>
            <a:off x="838200" y="365125"/>
            <a:ext cx="10515600" cy="1325563"/>
          </a:xfrm>
        </p:spPr>
        <p:txBody>
          <a:bodyPr>
            <a:normAutofit/>
          </a:bodyPr>
          <a:lstStyle/>
          <a:p>
            <a:r>
              <a:rPr lang="pt-DE" sz="4200" dirty="0"/>
              <a:t>What is SEM for?</a:t>
            </a:r>
            <a:br>
              <a:rPr lang="pt-DE" sz="4200" dirty="0"/>
            </a:br>
            <a:r>
              <a:rPr lang="pt-DE" sz="4200" dirty="0">
                <a:solidFill>
                  <a:schemeClr val="bg1">
                    <a:lumMod val="50000"/>
                  </a:schemeClr>
                </a:solidFill>
              </a:rPr>
              <a:t>Another example of path analysis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D4566221-EE18-B14E-A902-3FDBF1F5BC7F}"/>
              </a:ext>
            </a:extLst>
          </p:cNvPr>
          <p:cNvSpPr>
            <a:spLocks noGrp="1"/>
          </p:cNvSpPr>
          <p:nvPr>
            <p:ph idx="1"/>
          </p:nvPr>
        </p:nvSpPr>
        <p:spPr>
          <a:xfrm>
            <a:off x="838200" y="1929384"/>
            <a:ext cx="10515600" cy="4251960"/>
          </a:xfrm>
        </p:spPr>
        <p:txBody>
          <a:bodyPr>
            <a:normAutofit/>
          </a:bodyPr>
          <a:lstStyle/>
          <a:p>
            <a:pPr marL="0" indent="0">
              <a:buNone/>
            </a:pPr>
            <a:r>
              <a:rPr lang="pt-BR" sz="2000" b="1" dirty="0"/>
              <a:t>Path </a:t>
            </a:r>
            <a:r>
              <a:rPr lang="pt-BR" sz="2000" b="1" dirty="0" err="1"/>
              <a:t>Analysis</a:t>
            </a:r>
            <a:r>
              <a:rPr lang="pt-BR" sz="2000" b="1" dirty="0"/>
              <a:t>: </a:t>
            </a:r>
            <a:r>
              <a:rPr lang="pt-BR" sz="2000" b="1" dirty="0" err="1"/>
              <a:t>Sociological</a:t>
            </a:r>
            <a:r>
              <a:rPr lang="pt-BR" sz="2000" b="1" dirty="0"/>
              <a:t> </a:t>
            </a:r>
            <a:r>
              <a:rPr lang="pt-BR" sz="2000" b="1" dirty="0" err="1"/>
              <a:t>Examples</a:t>
            </a:r>
            <a:endParaRPr lang="pt-BR" sz="2000" b="1" dirty="0"/>
          </a:p>
          <a:p>
            <a:pPr marL="0" indent="0">
              <a:buNone/>
            </a:pPr>
            <a:r>
              <a:rPr lang="pt-BR" sz="2000" dirty="0"/>
              <a:t>Duncan (1966), </a:t>
            </a:r>
            <a:r>
              <a:rPr lang="pt-BR" sz="2000" i="1" dirty="0"/>
              <a:t>The American </a:t>
            </a:r>
            <a:r>
              <a:rPr lang="pt-BR" sz="2000" i="1" dirty="0" err="1"/>
              <a:t>Journal</a:t>
            </a:r>
            <a:r>
              <a:rPr lang="pt-BR" sz="2000" i="1" dirty="0"/>
              <a:t> </a:t>
            </a:r>
            <a:r>
              <a:rPr lang="pt-BR" sz="2000" i="1" dirty="0" err="1"/>
              <a:t>of</a:t>
            </a:r>
            <a:r>
              <a:rPr lang="pt-BR" sz="2000" i="1" dirty="0"/>
              <a:t> </a:t>
            </a:r>
            <a:r>
              <a:rPr lang="pt-BR" sz="2000" i="1" dirty="0" err="1"/>
              <a:t>Sociology</a:t>
            </a:r>
            <a:r>
              <a:rPr lang="pt-BR" sz="2000" i="1" dirty="0"/>
              <a:t> </a:t>
            </a:r>
            <a:r>
              <a:rPr lang="pt-BR" sz="2000" dirty="0"/>
              <a:t>72(1), 1-16</a:t>
            </a:r>
          </a:p>
          <a:p>
            <a:pPr marL="0" indent="0">
              <a:buNone/>
            </a:pPr>
            <a:endParaRPr lang="pt-BR" sz="2000" dirty="0"/>
          </a:p>
        </p:txBody>
      </p:sp>
      <p:sp>
        <p:nvSpPr>
          <p:cNvPr id="6" name="CaixaDeTexto 5">
            <a:extLst>
              <a:ext uri="{FF2B5EF4-FFF2-40B4-BE49-F238E27FC236}">
                <a16:creationId xmlns:a16="http://schemas.microsoft.com/office/drawing/2014/main" id="{93663E5E-9FB8-4F42-A92A-FFE90F532620}"/>
              </a:ext>
            </a:extLst>
          </p:cNvPr>
          <p:cNvSpPr txBox="1"/>
          <p:nvPr/>
        </p:nvSpPr>
        <p:spPr>
          <a:xfrm>
            <a:off x="1218613" y="3876019"/>
            <a:ext cx="3954459" cy="1477328"/>
          </a:xfrm>
          <a:prstGeom prst="rect">
            <a:avLst/>
          </a:prstGeom>
          <a:noFill/>
        </p:spPr>
        <p:txBody>
          <a:bodyPr wrap="square" rtlCol="0">
            <a:spAutoFit/>
          </a:bodyPr>
          <a:lstStyle/>
          <a:p>
            <a:r>
              <a:rPr lang="pt-DE" dirty="0">
                <a:solidFill>
                  <a:schemeClr val="accent2">
                    <a:lumMod val="50000"/>
                  </a:schemeClr>
                </a:solidFill>
              </a:rPr>
              <a:t>Show in this example that occupational status of respondents is associated with father’s occupational status, educational attainement, but also one’s previous occupational statuses over the years</a:t>
            </a:r>
          </a:p>
        </p:txBody>
      </p:sp>
      <p:sp>
        <p:nvSpPr>
          <p:cNvPr id="9" name="Nuvem 8">
            <a:extLst>
              <a:ext uri="{FF2B5EF4-FFF2-40B4-BE49-F238E27FC236}">
                <a16:creationId xmlns:a16="http://schemas.microsoft.com/office/drawing/2014/main" id="{A3EDB4C6-B79A-0B49-A147-07EDCE9A600D}"/>
              </a:ext>
            </a:extLst>
          </p:cNvPr>
          <p:cNvSpPr/>
          <p:nvPr/>
        </p:nvSpPr>
        <p:spPr>
          <a:xfrm>
            <a:off x="669036" y="3368061"/>
            <a:ext cx="5066676" cy="2533338"/>
          </a:xfrm>
          <a:prstGeom prst="cloud">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pt-DE"/>
          </a:p>
        </p:txBody>
      </p:sp>
      <p:pic>
        <p:nvPicPr>
          <p:cNvPr id="5" name="Imagem 4">
            <a:extLst>
              <a:ext uri="{FF2B5EF4-FFF2-40B4-BE49-F238E27FC236}">
                <a16:creationId xmlns:a16="http://schemas.microsoft.com/office/drawing/2014/main" id="{FD616AF9-4D5B-4C4F-B1D0-F2DDC483BD4F}"/>
              </a:ext>
            </a:extLst>
          </p:cNvPr>
          <p:cNvPicPr>
            <a:picLocks noChangeAspect="1"/>
          </p:cNvPicPr>
          <p:nvPr/>
        </p:nvPicPr>
        <p:blipFill>
          <a:blip r:embed="rId3"/>
          <a:stretch>
            <a:fillRect/>
          </a:stretch>
        </p:blipFill>
        <p:spPr>
          <a:xfrm>
            <a:off x="6771190" y="3002936"/>
            <a:ext cx="4047868" cy="3246116"/>
          </a:xfrm>
          <a:prstGeom prst="rect">
            <a:avLst/>
          </a:prstGeom>
        </p:spPr>
      </p:pic>
    </p:spTree>
    <p:extLst>
      <p:ext uri="{BB962C8B-B14F-4D97-AF65-F5344CB8AC3E}">
        <p14:creationId xmlns:p14="http://schemas.microsoft.com/office/powerpoint/2010/main" val="3777614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53B090-473C-E746-BBB9-5CECBE30F7B7}"/>
              </a:ext>
            </a:extLst>
          </p:cNvPr>
          <p:cNvSpPr>
            <a:spLocks noGrp="1"/>
          </p:cNvSpPr>
          <p:nvPr>
            <p:ph type="title"/>
          </p:nvPr>
        </p:nvSpPr>
        <p:spPr>
          <a:xfrm>
            <a:off x="838200" y="365125"/>
            <a:ext cx="10515600" cy="1325563"/>
          </a:xfrm>
        </p:spPr>
        <p:txBody>
          <a:bodyPr>
            <a:normAutofit/>
          </a:bodyPr>
          <a:lstStyle/>
          <a:p>
            <a:r>
              <a:rPr lang="pt-DE" sz="4200" dirty="0"/>
              <a:t>What is SEM for?</a:t>
            </a:r>
            <a:br>
              <a:rPr lang="pt-DE" sz="4200" dirty="0"/>
            </a:br>
            <a:r>
              <a:rPr lang="pt-DE" sz="4200" dirty="0">
                <a:solidFill>
                  <a:schemeClr val="bg1">
                    <a:lumMod val="50000"/>
                  </a:schemeClr>
                </a:solidFill>
              </a:rPr>
              <a:t>And another example of path analysis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D4566221-EE18-B14E-A902-3FDBF1F5BC7F}"/>
              </a:ext>
            </a:extLst>
          </p:cNvPr>
          <p:cNvSpPr>
            <a:spLocks noGrp="1"/>
          </p:cNvSpPr>
          <p:nvPr>
            <p:ph idx="1"/>
          </p:nvPr>
        </p:nvSpPr>
        <p:spPr>
          <a:xfrm>
            <a:off x="838200" y="1929384"/>
            <a:ext cx="10515600" cy="4251960"/>
          </a:xfrm>
        </p:spPr>
        <p:txBody>
          <a:bodyPr>
            <a:normAutofit/>
          </a:bodyPr>
          <a:lstStyle/>
          <a:p>
            <a:pPr marL="0" indent="0">
              <a:buNone/>
            </a:pPr>
            <a:r>
              <a:rPr lang="pt-BR" sz="2000" b="1" dirty="0" err="1"/>
              <a:t>Oviposition</a:t>
            </a:r>
            <a:r>
              <a:rPr lang="pt-BR" sz="2000" b="1" dirty="0"/>
              <a:t> </a:t>
            </a:r>
            <a:r>
              <a:rPr lang="pt-BR" sz="2000" b="1" dirty="0" err="1"/>
              <a:t>by</a:t>
            </a:r>
            <a:r>
              <a:rPr lang="pt-BR" sz="2000" b="1" dirty="0"/>
              <a:t> </a:t>
            </a:r>
            <a:r>
              <a:rPr lang="pt-BR" sz="2000" b="1" dirty="0" err="1"/>
              <a:t>the</a:t>
            </a:r>
            <a:r>
              <a:rPr lang="pt-BR" sz="2000" b="1" dirty="0"/>
              <a:t> Mountain </a:t>
            </a:r>
            <a:r>
              <a:rPr lang="pt-BR" sz="2000" b="1" dirty="0" err="1"/>
              <a:t>Alcon</a:t>
            </a:r>
            <a:r>
              <a:rPr lang="pt-BR" sz="2000" b="1" dirty="0"/>
              <a:t> Blue </a:t>
            </a:r>
            <a:r>
              <a:rPr lang="pt-BR" sz="2000" b="1" dirty="0" err="1"/>
              <a:t>butterﬂy</a:t>
            </a:r>
            <a:r>
              <a:rPr lang="pt-BR" sz="2000" b="1" dirty="0"/>
              <a:t> </a:t>
            </a:r>
            <a:r>
              <a:rPr lang="pt-BR" sz="2000" b="1" dirty="0" err="1"/>
              <a:t>increases</a:t>
            </a:r>
            <a:r>
              <a:rPr lang="pt-BR" sz="2000" b="1" dirty="0"/>
              <a:t> </a:t>
            </a:r>
            <a:r>
              <a:rPr lang="pt-BR" sz="2000" b="1" dirty="0" err="1"/>
              <a:t>with</a:t>
            </a:r>
            <a:r>
              <a:rPr lang="pt-BR" sz="2000" b="1" dirty="0"/>
              <a:t> host </a:t>
            </a:r>
            <a:r>
              <a:rPr lang="pt-BR" sz="2000" b="1" dirty="0" err="1"/>
              <a:t>plant</a:t>
            </a:r>
            <a:r>
              <a:rPr lang="pt-BR" sz="2000" b="1" dirty="0"/>
              <a:t> </a:t>
            </a:r>
            <a:r>
              <a:rPr lang="pt-BR" sz="2000" b="1" dirty="0" err="1"/>
              <a:t>ﬂower</a:t>
            </a:r>
            <a:r>
              <a:rPr lang="pt-BR" sz="2000" b="1" dirty="0"/>
              <a:t> </a:t>
            </a:r>
            <a:r>
              <a:rPr lang="pt-BR" sz="2000" b="1" dirty="0" err="1"/>
              <a:t>number</a:t>
            </a:r>
            <a:r>
              <a:rPr lang="pt-BR" sz="2000" b="1" dirty="0"/>
              <a:t> </a:t>
            </a:r>
            <a:r>
              <a:rPr lang="pt-BR" sz="2000" b="1" dirty="0" err="1"/>
              <a:t>and</a:t>
            </a:r>
            <a:r>
              <a:rPr lang="pt-BR" sz="2000" b="1" dirty="0"/>
              <a:t> host </a:t>
            </a:r>
            <a:r>
              <a:rPr lang="pt-BR" sz="2000" b="1" dirty="0" err="1"/>
              <a:t>ant</a:t>
            </a:r>
            <a:r>
              <a:rPr lang="pt-BR" sz="2000" b="1" dirty="0"/>
              <a:t> </a:t>
            </a:r>
            <a:r>
              <a:rPr lang="pt-BR" sz="2000" b="1" dirty="0" err="1"/>
              <a:t>abundance</a:t>
            </a:r>
            <a:endParaRPr lang="pt-BR" sz="2000" b="1" dirty="0"/>
          </a:p>
          <a:p>
            <a:pPr marL="0" indent="0">
              <a:buNone/>
            </a:pPr>
            <a:r>
              <a:rPr lang="pt-BR" sz="2000" dirty="0"/>
              <a:t>Carleial et al. (2017), </a:t>
            </a:r>
            <a:r>
              <a:rPr lang="pt-BR" sz="2000" i="1" dirty="0"/>
              <a:t>Basic </a:t>
            </a:r>
            <a:r>
              <a:rPr lang="pt-BR" sz="2000" i="1" dirty="0" err="1"/>
              <a:t>and</a:t>
            </a:r>
            <a:r>
              <a:rPr lang="pt-BR" sz="2000" i="1" dirty="0"/>
              <a:t> </a:t>
            </a:r>
            <a:r>
              <a:rPr lang="pt-BR" sz="2000" i="1" dirty="0" err="1"/>
              <a:t>Applied</a:t>
            </a:r>
            <a:r>
              <a:rPr lang="pt-BR" sz="2000" i="1" dirty="0"/>
              <a:t> </a:t>
            </a:r>
            <a:r>
              <a:rPr lang="pt-BR" sz="2000" i="1" dirty="0" err="1"/>
              <a:t>Ecology</a:t>
            </a:r>
            <a:r>
              <a:rPr lang="pt-BR" sz="2000" i="1" dirty="0"/>
              <a:t> </a:t>
            </a:r>
            <a:r>
              <a:rPr lang="pt-BR" sz="2000" dirty="0"/>
              <a:t>72(1), 1-16</a:t>
            </a:r>
          </a:p>
          <a:p>
            <a:pPr marL="0" indent="0">
              <a:buNone/>
            </a:pPr>
            <a:endParaRPr lang="pt-BR" sz="2000" dirty="0"/>
          </a:p>
        </p:txBody>
      </p:sp>
      <p:pic>
        <p:nvPicPr>
          <p:cNvPr id="5" name="Imagem 4">
            <a:extLst>
              <a:ext uri="{FF2B5EF4-FFF2-40B4-BE49-F238E27FC236}">
                <a16:creationId xmlns:a16="http://schemas.microsoft.com/office/drawing/2014/main" id="{5677AB36-7C53-5940-8706-B17C03563225}"/>
              </a:ext>
            </a:extLst>
          </p:cNvPr>
          <p:cNvPicPr>
            <a:picLocks noChangeAspect="1"/>
          </p:cNvPicPr>
          <p:nvPr/>
        </p:nvPicPr>
        <p:blipFill>
          <a:blip r:embed="rId3"/>
          <a:stretch>
            <a:fillRect/>
          </a:stretch>
        </p:blipFill>
        <p:spPr>
          <a:xfrm>
            <a:off x="6354580" y="3002936"/>
            <a:ext cx="4299750" cy="3346964"/>
          </a:xfrm>
          <a:prstGeom prst="rect">
            <a:avLst/>
          </a:prstGeom>
        </p:spPr>
      </p:pic>
      <p:grpSp>
        <p:nvGrpSpPr>
          <p:cNvPr id="11" name="Agrupar 10">
            <a:extLst>
              <a:ext uri="{FF2B5EF4-FFF2-40B4-BE49-F238E27FC236}">
                <a16:creationId xmlns:a16="http://schemas.microsoft.com/office/drawing/2014/main" id="{2E0B2C84-2F62-6F48-8609-A6E640B7B9B9}"/>
              </a:ext>
            </a:extLst>
          </p:cNvPr>
          <p:cNvGrpSpPr/>
          <p:nvPr/>
        </p:nvGrpSpPr>
        <p:grpSpPr>
          <a:xfrm>
            <a:off x="1229481" y="3302212"/>
            <a:ext cx="4289947" cy="3280190"/>
            <a:chOff x="1229481" y="3302212"/>
            <a:chExt cx="4289947" cy="3280190"/>
          </a:xfrm>
        </p:grpSpPr>
        <p:pic>
          <p:nvPicPr>
            <p:cNvPr id="1028" name="Picture 4">
              <a:extLst>
                <a:ext uri="{FF2B5EF4-FFF2-40B4-BE49-F238E27FC236}">
                  <a16:creationId xmlns:a16="http://schemas.microsoft.com/office/drawing/2014/main" id="{D0A6B1B0-954D-F946-B350-2A60501E2D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9481" y="3302212"/>
              <a:ext cx="4289947" cy="3217460"/>
            </a:xfrm>
            <a:prstGeom prst="rect">
              <a:avLst/>
            </a:prstGeom>
            <a:noFill/>
            <a:extLst>
              <a:ext uri="{909E8E84-426E-40DD-AFC4-6F175D3DCCD1}">
                <a14:hiddenFill xmlns:a14="http://schemas.microsoft.com/office/drawing/2010/main">
                  <a:solidFill>
                    <a:srgbClr val="FFFFFF"/>
                  </a:solidFill>
                </a14:hiddenFill>
              </a:ext>
            </a:extLst>
          </p:spPr>
        </p:pic>
        <p:sp>
          <p:nvSpPr>
            <p:cNvPr id="7" name="CaixaDeTexto 6">
              <a:extLst>
                <a:ext uri="{FF2B5EF4-FFF2-40B4-BE49-F238E27FC236}">
                  <a16:creationId xmlns:a16="http://schemas.microsoft.com/office/drawing/2014/main" id="{669ACA58-92A9-3440-AC36-DC88C9F0C9D6}"/>
                </a:ext>
              </a:extLst>
            </p:cNvPr>
            <p:cNvSpPr txBox="1"/>
            <p:nvPr/>
          </p:nvSpPr>
          <p:spPr>
            <a:xfrm>
              <a:off x="1504551" y="6274625"/>
              <a:ext cx="3739806" cy="307777"/>
            </a:xfrm>
            <a:prstGeom prst="rect">
              <a:avLst/>
            </a:prstGeom>
            <a:noFill/>
          </p:spPr>
          <p:txBody>
            <a:bodyPr wrap="none" rtlCol="0">
              <a:spAutoFit/>
            </a:bodyPr>
            <a:lstStyle/>
            <a:p>
              <a:r>
                <a:rPr lang="pt-BR" sz="1400" i="1" dirty="0" err="1"/>
                <a:t>s</a:t>
              </a:r>
              <a:r>
                <a:rPr lang="pt-DE" sz="1400" i="1" dirty="0"/>
                <a:t>ource: Casacci et al. 2019, Front Ecol Evol 7, 454</a:t>
              </a:r>
            </a:p>
          </p:txBody>
        </p:sp>
      </p:grpSp>
    </p:spTree>
    <p:extLst>
      <p:ext uri="{BB962C8B-B14F-4D97-AF65-F5344CB8AC3E}">
        <p14:creationId xmlns:p14="http://schemas.microsoft.com/office/powerpoint/2010/main" val="3085980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153B090-473C-E746-BBB9-5CECBE30F7B7}"/>
              </a:ext>
            </a:extLst>
          </p:cNvPr>
          <p:cNvSpPr>
            <a:spLocks noGrp="1"/>
          </p:cNvSpPr>
          <p:nvPr>
            <p:ph type="title"/>
          </p:nvPr>
        </p:nvSpPr>
        <p:spPr>
          <a:xfrm>
            <a:off x="838200" y="365125"/>
            <a:ext cx="10515600" cy="1325563"/>
          </a:xfrm>
        </p:spPr>
        <p:txBody>
          <a:bodyPr>
            <a:normAutofit/>
          </a:bodyPr>
          <a:lstStyle/>
          <a:p>
            <a:r>
              <a:rPr lang="pt-DE" sz="4200" b="1" dirty="0"/>
              <a:t>What is SEM?</a:t>
            </a:r>
            <a:br>
              <a:rPr lang="pt-DE" sz="4200" b="1" dirty="0"/>
            </a:br>
            <a:r>
              <a:rPr lang="pt-DE" sz="4200" dirty="0">
                <a:solidFill>
                  <a:schemeClr val="bg1">
                    <a:lumMod val="50000"/>
                  </a:schemeClr>
                </a:solidFill>
              </a:rPr>
              <a:t>latent variables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D4566221-EE18-B14E-A902-3FDBF1F5BC7F}"/>
              </a:ext>
            </a:extLst>
          </p:cNvPr>
          <p:cNvSpPr>
            <a:spLocks noGrp="1"/>
          </p:cNvSpPr>
          <p:nvPr>
            <p:ph idx="1"/>
          </p:nvPr>
        </p:nvSpPr>
        <p:spPr>
          <a:xfrm>
            <a:off x="838200" y="1929384"/>
            <a:ext cx="10515600" cy="4251960"/>
          </a:xfrm>
        </p:spPr>
        <p:txBody>
          <a:bodyPr>
            <a:normAutofit/>
          </a:bodyPr>
          <a:lstStyle/>
          <a:p>
            <a:r>
              <a:rPr lang="en-US" sz="2200" dirty="0"/>
              <a:t>create measures out of other variables</a:t>
            </a:r>
          </a:p>
          <a:p>
            <a:pPr marL="0" indent="0">
              <a:buNone/>
            </a:pPr>
            <a:r>
              <a:rPr lang="en-US" sz="2200" dirty="0"/>
              <a:t>Ex: happiness, intelligence, productivity, international market, etc.</a:t>
            </a:r>
          </a:p>
          <a:p>
            <a:endParaRPr lang="en-US" sz="2200" dirty="0"/>
          </a:p>
        </p:txBody>
      </p:sp>
      <p:sp>
        <p:nvSpPr>
          <p:cNvPr id="74" name="Retângulo 73">
            <a:extLst>
              <a:ext uri="{FF2B5EF4-FFF2-40B4-BE49-F238E27FC236}">
                <a16:creationId xmlns:a16="http://schemas.microsoft.com/office/drawing/2014/main" id="{00633B9F-20EB-E647-8D39-326FDF68152A}"/>
              </a:ext>
            </a:extLst>
          </p:cNvPr>
          <p:cNvSpPr/>
          <p:nvPr/>
        </p:nvSpPr>
        <p:spPr>
          <a:xfrm>
            <a:off x="3779131" y="4102334"/>
            <a:ext cx="1306715"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variable x</a:t>
            </a:r>
            <a:r>
              <a:rPr lang="de-DE" baseline="-25000" dirty="0"/>
              <a:t>1</a:t>
            </a:r>
            <a:endParaRPr lang="pt-DE" dirty="0"/>
          </a:p>
        </p:txBody>
      </p:sp>
      <p:cxnSp>
        <p:nvCxnSpPr>
          <p:cNvPr id="87" name="Conector de Seta Reta 86">
            <a:extLst>
              <a:ext uri="{FF2B5EF4-FFF2-40B4-BE49-F238E27FC236}">
                <a16:creationId xmlns:a16="http://schemas.microsoft.com/office/drawing/2014/main" id="{74B27D54-8AB0-0C4C-A7D0-B7FA5A9E7299}"/>
              </a:ext>
            </a:extLst>
          </p:cNvPr>
          <p:cNvCxnSpPr>
            <a:cxnSpLocks/>
          </p:cNvCxnSpPr>
          <p:nvPr/>
        </p:nvCxnSpPr>
        <p:spPr>
          <a:xfrm flipV="1">
            <a:off x="5827105" y="4500918"/>
            <a:ext cx="1546926" cy="1"/>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90" name="Oval 89">
            <a:extLst>
              <a:ext uri="{FF2B5EF4-FFF2-40B4-BE49-F238E27FC236}">
                <a16:creationId xmlns:a16="http://schemas.microsoft.com/office/drawing/2014/main" id="{8745ED9C-9B22-EF4B-B8A7-BDBF71F7EA39}"/>
              </a:ext>
            </a:extLst>
          </p:cNvPr>
          <p:cNvSpPr/>
          <p:nvPr/>
        </p:nvSpPr>
        <p:spPr>
          <a:xfrm>
            <a:off x="7684608" y="3758534"/>
            <a:ext cx="1602000" cy="160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ex:</a:t>
            </a:r>
          </a:p>
          <a:p>
            <a:pPr algn="ctr"/>
            <a:r>
              <a:rPr lang="de-DE" dirty="0" err="1"/>
              <a:t>happiness</a:t>
            </a:r>
            <a:endParaRPr lang="pt-DE" dirty="0"/>
          </a:p>
        </p:txBody>
      </p:sp>
      <p:sp>
        <p:nvSpPr>
          <p:cNvPr id="50" name="Oval 49">
            <a:extLst>
              <a:ext uri="{FF2B5EF4-FFF2-40B4-BE49-F238E27FC236}">
                <a16:creationId xmlns:a16="http://schemas.microsoft.com/office/drawing/2014/main" id="{E66D5E86-1DB4-334F-AE42-CD26F0F72F61}"/>
              </a:ext>
            </a:extLst>
          </p:cNvPr>
          <p:cNvSpPr/>
          <p:nvPr/>
        </p:nvSpPr>
        <p:spPr>
          <a:xfrm>
            <a:off x="7684608" y="3761680"/>
            <a:ext cx="1602000" cy="16020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l</a:t>
            </a:r>
            <a:r>
              <a:rPr lang="pt-DE" dirty="0"/>
              <a:t>atent variable</a:t>
            </a:r>
          </a:p>
        </p:txBody>
      </p:sp>
      <p:cxnSp>
        <p:nvCxnSpPr>
          <p:cNvPr id="92" name="Conector de Seta Reta 91">
            <a:extLst>
              <a:ext uri="{FF2B5EF4-FFF2-40B4-BE49-F238E27FC236}">
                <a16:creationId xmlns:a16="http://schemas.microsoft.com/office/drawing/2014/main" id="{B7936FAF-2E07-B54D-A913-B476C2078790}"/>
              </a:ext>
            </a:extLst>
          </p:cNvPr>
          <p:cNvCxnSpPr>
            <a:cxnSpLocks/>
          </p:cNvCxnSpPr>
          <p:nvPr/>
        </p:nvCxnSpPr>
        <p:spPr>
          <a:xfrm flipH="1" flipV="1">
            <a:off x="5340479" y="3523797"/>
            <a:ext cx="2161568" cy="715367"/>
          </a:xfrm>
          <a:prstGeom prst="straightConnector1">
            <a:avLst/>
          </a:prstGeom>
          <a:ln w="57150">
            <a:prstDash val="dash"/>
            <a:tailEnd type="triangle"/>
          </a:ln>
        </p:spPr>
        <p:style>
          <a:lnRef idx="3">
            <a:schemeClr val="dk1"/>
          </a:lnRef>
          <a:fillRef idx="0">
            <a:schemeClr val="dk1"/>
          </a:fillRef>
          <a:effectRef idx="2">
            <a:schemeClr val="dk1"/>
          </a:effectRef>
          <a:fontRef idx="minor">
            <a:schemeClr val="tx1"/>
          </a:fontRef>
        </p:style>
      </p:cxnSp>
      <p:cxnSp>
        <p:nvCxnSpPr>
          <p:cNvPr id="93" name="Conector de Seta Reta 92">
            <a:extLst>
              <a:ext uri="{FF2B5EF4-FFF2-40B4-BE49-F238E27FC236}">
                <a16:creationId xmlns:a16="http://schemas.microsoft.com/office/drawing/2014/main" id="{67F06332-892F-C045-BAD7-1F232BE55628}"/>
              </a:ext>
            </a:extLst>
          </p:cNvPr>
          <p:cNvCxnSpPr>
            <a:cxnSpLocks/>
          </p:cNvCxnSpPr>
          <p:nvPr/>
        </p:nvCxnSpPr>
        <p:spPr>
          <a:xfrm flipH="1" flipV="1">
            <a:off x="4380565" y="4254734"/>
            <a:ext cx="3119920" cy="242388"/>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82" name="Retângulo 81">
            <a:extLst>
              <a:ext uri="{FF2B5EF4-FFF2-40B4-BE49-F238E27FC236}">
                <a16:creationId xmlns:a16="http://schemas.microsoft.com/office/drawing/2014/main" id="{FE72CD41-AF46-C540-8941-4FDA65AF1573}"/>
              </a:ext>
            </a:extLst>
          </p:cNvPr>
          <p:cNvSpPr/>
          <p:nvPr/>
        </p:nvSpPr>
        <p:spPr>
          <a:xfrm>
            <a:off x="3931531" y="4254734"/>
            <a:ext cx="1306715"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variable x</a:t>
            </a:r>
            <a:r>
              <a:rPr lang="de-DE" baseline="-25000" dirty="0"/>
              <a:t>2</a:t>
            </a:r>
            <a:endParaRPr lang="pt-DE" dirty="0"/>
          </a:p>
        </p:txBody>
      </p:sp>
      <p:cxnSp>
        <p:nvCxnSpPr>
          <p:cNvPr id="94" name="Conector de Seta Reta 93">
            <a:extLst>
              <a:ext uri="{FF2B5EF4-FFF2-40B4-BE49-F238E27FC236}">
                <a16:creationId xmlns:a16="http://schemas.microsoft.com/office/drawing/2014/main" id="{38319FE9-75B5-1741-8E99-7D878D1B85E4}"/>
              </a:ext>
            </a:extLst>
          </p:cNvPr>
          <p:cNvCxnSpPr>
            <a:cxnSpLocks/>
          </p:cNvCxnSpPr>
          <p:nvPr/>
        </p:nvCxnSpPr>
        <p:spPr>
          <a:xfrm flipH="1">
            <a:off x="4403094" y="4734643"/>
            <a:ext cx="3119919" cy="444585"/>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95" name="Conector de Seta Reta 94">
            <a:extLst>
              <a:ext uri="{FF2B5EF4-FFF2-40B4-BE49-F238E27FC236}">
                <a16:creationId xmlns:a16="http://schemas.microsoft.com/office/drawing/2014/main" id="{10D44602-2EE2-9646-91B7-CA42EE8FB3F0}"/>
              </a:ext>
            </a:extLst>
          </p:cNvPr>
          <p:cNvCxnSpPr>
            <a:cxnSpLocks/>
          </p:cNvCxnSpPr>
          <p:nvPr/>
        </p:nvCxnSpPr>
        <p:spPr>
          <a:xfrm flipH="1">
            <a:off x="5238246" y="4996397"/>
            <a:ext cx="2307681" cy="869322"/>
          </a:xfrm>
          <a:prstGeom prst="straightConnector1">
            <a:avLst/>
          </a:prstGeom>
          <a:ln w="57150">
            <a:prstDash val="solid"/>
            <a:tailEnd type="triangle"/>
          </a:ln>
        </p:spPr>
        <p:style>
          <a:lnRef idx="3">
            <a:schemeClr val="dk1"/>
          </a:lnRef>
          <a:fillRef idx="0">
            <a:schemeClr val="dk1"/>
          </a:fillRef>
          <a:effectRef idx="2">
            <a:schemeClr val="dk1"/>
          </a:effectRef>
          <a:fontRef idx="minor">
            <a:schemeClr val="tx1"/>
          </a:fontRef>
        </p:style>
      </p:cxnSp>
      <p:sp>
        <p:nvSpPr>
          <p:cNvPr id="83" name="Retângulo 82">
            <a:extLst>
              <a:ext uri="{FF2B5EF4-FFF2-40B4-BE49-F238E27FC236}">
                <a16:creationId xmlns:a16="http://schemas.microsoft.com/office/drawing/2014/main" id="{570CC4F6-48FA-7F44-BFF8-CDE08FF8DEF1}"/>
              </a:ext>
            </a:extLst>
          </p:cNvPr>
          <p:cNvSpPr/>
          <p:nvPr/>
        </p:nvSpPr>
        <p:spPr>
          <a:xfrm>
            <a:off x="4083931" y="4407134"/>
            <a:ext cx="1306715"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variable x</a:t>
            </a:r>
            <a:r>
              <a:rPr lang="de-DE" baseline="-25000" dirty="0"/>
              <a:t>3</a:t>
            </a:r>
            <a:endParaRPr lang="pt-DE" dirty="0"/>
          </a:p>
        </p:txBody>
      </p:sp>
      <p:sp>
        <p:nvSpPr>
          <p:cNvPr id="84" name="Retângulo 83">
            <a:extLst>
              <a:ext uri="{FF2B5EF4-FFF2-40B4-BE49-F238E27FC236}">
                <a16:creationId xmlns:a16="http://schemas.microsoft.com/office/drawing/2014/main" id="{7084FFF9-F557-0C46-9235-6E31BA08A9D0}"/>
              </a:ext>
            </a:extLst>
          </p:cNvPr>
          <p:cNvSpPr/>
          <p:nvPr/>
        </p:nvSpPr>
        <p:spPr>
          <a:xfrm>
            <a:off x="4236331" y="4559534"/>
            <a:ext cx="1306715" cy="4923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variable x</a:t>
            </a:r>
            <a:r>
              <a:rPr lang="de-DE" baseline="-25000" dirty="0"/>
              <a:t>4</a:t>
            </a:r>
            <a:endParaRPr lang="pt-DE" dirty="0"/>
          </a:p>
        </p:txBody>
      </p:sp>
      <p:grpSp>
        <p:nvGrpSpPr>
          <p:cNvPr id="117" name="Agrupar 116">
            <a:extLst>
              <a:ext uri="{FF2B5EF4-FFF2-40B4-BE49-F238E27FC236}">
                <a16:creationId xmlns:a16="http://schemas.microsoft.com/office/drawing/2014/main" id="{FD4DAC9F-ED20-1744-AD61-60EB817DF115}"/>
              </a:ext>
            </a:extLst>
          </p:cNvPr>
          <p:cNvGrpSpPr/>
          <p:nvPr/>
        </p:nvGrpSpPr>
        <p:grpSpPr>
          <a:xfrm>
            <a:off x="2060639" y="3281043"/>
            <a:ext cx="1824331" cy="2954008"/>
            <a:chOff x="231841" y="3044456"/>
            <a:chExt cx="1824331" cy="2954008"/>
          </a:xfrm>
        </p:grpSpPr>
        <p:sp>
          <p:nvSpPr>
            <p:cNvPr id="108" name="CaixaDeTexto 107">
              <a:extLst>
                <a:ext uri="{FF2B5EF4-FFF2-40B4-BE49-F238E27FC236}">
                  <a16:creationId xmlns:a16="http://schemas.microsoft.com/office/drawing/2014/main" id="{5C98AB7C-83DD-4549-8FD9-D36C2D75C60D}"/>
                </a:ext>
              </a:extLst>
            </p:cNvPr>
            <p:cNvSpPr txBox="1"/>
            <p:nvPr/>
          </p:nvSpPr>
          <p:spPr>
            <a:xfrm>
              <a:off x="1375094" y="3044456"/>
              <a:ext cx="681078" cy="369332"/>
            </a:xfrm>
            <a:prstGeom prst="rect">
              <a:avLst/>
            </a:prstGeom>
            <a:noFill/>
          </p:spPr>
          <p:txBody>
            <a:bodyPr wrap="square" rtlCol="0">
              <a:spAutoFit/>
            </a:bodyPr>
            <a:lstStyle/>
            <a:p>
              <a:r>
                <a:rPr lang="pt-DE" i="1" dirty="0">
                  <a:solidFill>
                    <a:schemeClr val="bg1">
                      <a:lumMod val="50000"/>
                    </a:schemeClr>
                  </a:solidFill>
                </a:rPr>
                <a:t>Ɛ</a:t>
              </a:r>
              <a:r>
                <a:rPr lang="pt-DE" baseline="-25000" dirty="0">
                  <a:solidFill>
                    <a:schemeClr val="bg1">
                      <a:lumMod val="50000"/>
                    </a:schemeClr>
                  </a:solidFill>
                </a:rPr>
                <a:t>1</a:t>
              </a:r>
              <a:r>
                <a:rPr lang="pt-DE" dirty="0">
                  <a:solidFill>
                    <a:schemeClr val="bg1">
                      <a:lumMod val="50000"/>
                    </a:schemeClr>
                  </a:solidFill>
                </a:rPr>
                <a:t> ➞</a:t>
              </a:r>
              <a:endParaRPr lang="pt-DE" baseline="-25000" dirty="0">
                <a:solidFill>
                  <a:schemeClr val="bg1">
                    <a:lumMod val="50000"/>
                  </a:schemeClr>
                </a:solidFill>
              </a:endParaRPr>
            </a:p>
          </p:txBody>
        </p:sp>
        <p:sp>
          <p:nvSpPr>
            <p:cNvPr id="109" name="CaixaDeTexto 108">
              <a:extLst>
                <a:ext uri="{FF2B5EF4-FFF2-40B4-BE49-F238E27FC236}">
                  <a16:creationId xmlns:a16="http://schemas.microsoft.com/office/drawing/2014/main" id="{7B859791-B7F5-BA42-BC58-19654E1DF6D2}"/>
                </a:ext>
              </a:extLst>
            </p:cNvPr>
            <p:cNvSpPr txBox="1"/>
            <p:nvPr/>
          </p:nvSpPr>
          <p:spPr>
            <a:xfrm>
              <a:off x="231841" y="3865747"/>
              <a:ext cx="681078" cy="369332"/>
            </a:xfrm>
            <a:prstGeom prst="rect">
              <a:avLst/>
            </a:prstGeom>
            <a:noFill/>
          </p:spPr>
          <p:txBody>
            <a:bodyPr wrap="square" rtlCol="0">
              <a:spAutoFit/>
            </a:bodyPr>
            <a:lstStyle/>
            <a:p>
              <a:r>
                <a:rPr lang="pt-DE" i="1" dirty="0">
                  <a:solidFill>
                    <a:schemeClr val="bg1">
                      <a:lumMod val="50000"/>
                    </a:schemeClr>
                  </a:solidFill>
                </a:rPr>
                <a:t>Ɛ</a:t>
              </a:r>
              <a:r>
                <a:rPr lang="pt-DE" baseline="-25000" dirty="0">
                  <a:solidFill>
                    <a:schemeClr val="bg1">
                      <a:lumMod val="50000"/>
                    </a:schemeClr>
                  </a:solidFill>
                </a:rPr>
                <a:t>2</a:t>
              </a:r>
              <a:r>
                <a:rPr lang="pt-DE" dirty="0">
                  <a:solidFill>
                    <a:schemeClr val="bg1">
                      <a:lumMod val="50000"/>
                    </a:schemeClr>
                  </a:solidFill>
                </a:rPr>
                <a:t> ➞</a:t>
              </a:r>
              <a:endParaRPr lang="pt-DE" baseline="-25000" dirty="0">
                <a:solidFill>
                  <a:schemeClr val="bg1">
                    <a:lumMod val="50000"/>
                  </a:schemeClr>
                </a:solidFill>
              </a:endParaRPr>
            </a:p>
          </p:txBody>
        </p:sp>
        <p:sp>
          <p:nvSpPr>
            <p:cNvPr id="110" name="CaixaDeTexto 109">
              <a:extLst>
                <a:ext uri="{FF2B5EF4-FFF2-40B4-BE49-F238E27FC236}">
                  <a16:creationId xmlns:a16="http://schemas.microsoft.com/office/drawing/2014/main" id="{1553F6F1-127B-F64E-BB5D-0E9D8905FC7A}"/>
                </a:ext>
              </a:extLst>
            </p:cNvPr>
            <p:cNvSpPr txBox="1"/>
            <p:nvPr/>
          </p:nvSpPr>
          <p:spPr>
            <a:xfrm>
              <a:off x="240029" y="4942641"/>
              <a:ext cx="681078" cy="369332"/>
            </a:xfrm>
            <a:prstGeom prst="rect">
              <a:avLst/>
            </a:prstGeom>
            <a:noFill/>
          </p:spPr>
          <p:txBody>
            <a:bodyPr wrap="square" rtlCol="0">
              <a:spAutoFit/>
            </a:bodyPr>
            <a:lstStyle/>
            <a:p>
              <a:r>
                <a:rPr lang="pt-DE" i="1" dirty="0">
                  <a:solidFill>
                    <a:schemeClr val="bg1">
                      <a:lumMod val="50000"/>
                    </a:schemeClr>
                  </a:solidFill>
                </a:rPr>
                <a:t>Ɛ</a:t>
              </a:r>
              <a:r>
                <a:rPr lang="pt-DE" baseline="-25000" dirty="0">
                  <a:solidFill>
                    <a:schemeClr val="bg1">
                      <a:lumMod val="50000"/>
                    </a:schemeClr>
                  </a:solidFill>
                </a:rPr>
                <a:t>3</a:t>
              </a:r>
              <a:r>
                <a:rPr lang="pt-DE" dirty="0">
                  <a:solidFill>
                    <a:schemeClr val="bg1">
                      <a:lumMod val="50000"/>
                    </a:schemeClr>
                  </a:solidFill>
                </a:rPr>
                <a:t> ➞</a:t>
              </a:r>
              <a:endParaRPr lang="pt-DE" baseline="-25000" dirty="0">
                <a:solidFill>
                  <a:schemeClr val="bg1">
                    <a:lumMod val="50000"/>
                  </a:schemeClr>
                </a:solidFill>
              </a:endParaRPr>
            </a:p>
          </p:txBody>
        </p:sp>
        <p:sp>
          <p:nvSpPr>
            <p:cNvPr id="111" name="CaixaDeTexto 110">
              <a:extLst>
                <a:ext uri="{FF2B5EF4-FFF2-40B4-BE49-F238E27FC236}">
                  <a16:creationId xmlns:a16="http://schemas.microsoft.com/office/drawing/2014/main" id="{8D0A23E9-012D-9B46-B72E-DB1ECD8C2F18}"/>
                </a:ext>
              </a:extLst>
            </p:cNvPr>
            <p:cNvSpPr txBox="1"/>
            <p:nvPr/>
          </p:nvSpPr>
          <p:spPr>
            <a:xfrm>
              <a:off x="1328795" y="5629132"/>
              <a:ext cx="681078" cy="369332"/>
            </a:xfrm>
            <a:prstGeom prst="rect">
              <a:avLst/>
            </a:prstGeom>
            <a:noFill/>
          </p:spPr>
          <p:txBody>
            <a:bodyPr wrap="square" rtlCol="0">
              <a:spAutoFit/>
            </a:bodyPr>
            <a:lstStyle/>
            <a:p>
              <a:r>
                <a:rPr lang="pt-DE" i="1" dirty="0">
                  <a:solidFill>
                    <a:schemeClr val="bg1">
                      <a:lumMod val="50000"/>
                    </a:schemeClr>
                  </a:solidFill>
                </a:rPr>
                <a:t>Ɛ</a:t>
              </a:r>
              <a:r>
                <a:rPr lang="pt-DE" i="1" baseline="-25000" dirty="0">
                  <a:solidFill>
                    <a:schemeClr val="bg1">
                      <a:lumMod val="50000"/>
                    </a:schemeClr>
                  </a:solidFill>
                </a:rPr>
                <a:t>4</a:t>
              </a:r>
              <a:r>
                <a:rPr lang="pt-DE" dirty="0">
                  <a:solidFill>
                    <a:schemeClr val="bg1">
                      <a:lumMod val="50000"/>
                    </a:schemeClr>
                  </a:solidFill>
                </a:rPr>
                <a:t> ➞</a:t>
              </a:r>
              <a:endParaRPr lang="pt-DE" baseline="-25000" dirty="0">
                <a:solidFill>
                  <a:schemeClr val="bg1">
                    <a:lumMod val="50000"/>
                  </a:schemeClr>
                </a:solidFill>
              </a:endParaRPr>
            </a:p>
          </p:txBody>
        </p:sp>
      </p:grpSp>
      <p:sp>
        <p:nvSpPr>
          <p:cNvPr id="107" name="Retângulo 106">
            <a:extLst>
              <a:ext uri="{FF2B5EF4-FFF2-40B4-BE49-F238E27FC236}">
                <a16:creationId xmlns:a16="http://schemas.microsoft.com/office/drawing/2014/main" id="{7C1C7B22-44C3-CA49-85C3-B7D7AB4B3E89}"/>
              </a:ext>
            </a:extLst>
          </p:cNvPr>
          <p:cNvSpPr/>
          <p:nvPr/>
        </p:nvSpPr>
        <p:spPr>
          <a:xfrm>
            <a:off x="1678324" y="3002936"/>
            <a:ext cx="7801337" cy="3553428"/>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pt-DE" dirty="0"/>
          </a:p>
        </p:txBody>
      </p:sp>
    </p:spTree>
    <p:extLst>
      <p:ext uri="{BB962C8B-B14F-4D97-AF65-F5344CB8AC3E}">
        <p14:creationId xmlns:p14="http://schemas.microsoft.com/office/powerpoint/2010/main" val="3349059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0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grpId="0" nodeType="clickEffect">
                                  <p:stCondLst>
                                    <p:cond delay="0"/>
                                  </p:stCondLst>
                                  <p:childTnLst>
                                    <p:animMotion origin="layout" path="M -1.66667E-6 -4.44444E-6 L -0.03841 0.17755 " pathEditMode="relative" rAng="0" ptsTypes="AA">
                                      <p:cBhvr>
                                        <p:cTn id="18" dur="1000" fill="hold"/>
                                        <p:tgtEl>
                                          <p:spTgt spid="84"/>
                                        </p:tgtEl>
                                        <p:attrNameLst>
                                          <p:attrName>ppt_x</p:attrName>
                                          <p:attrName>ppt_y</p:attrName>
                                        </p:attrNameLst>
                                      </p:cBhvr>
                                      <p:rCtr x="-1927" y="8866"/>
                                    </p:animMotion>
                                  </p:childTnLst>
                                </p:cTn>
                              </p:par>
                              <p:par>
                                <p:cTn id="19" presetID="0" presetClass="path" presetSubtype="0" accel="50000" decel="50000" fill="hold" grpId="0" nodeType="withEffect">
                                  <p:stCondLst>
                                    <p:cond delay="0"/>
                                  </p:stCondLst>
                                  <p:childTnLst>
                                    <p:animMotion origin="layout" path="M -0.01289 -0.0037 L -0.11523 0.10324 " pathEditMode="relative" rAng="0" ptsTypes="AA">
                                      <p:cBhvr>
                                        <p:cTn id="20" dur="1000" fill="hold"/>
                                        <p:tgtEl>
                                          <p:spTgt spid="83"/>
                                        </p:tgtEl>
                                        <p:attrNameLst>
                                          <p:attrName>ppt_x</p:attrName>
                                          <p:attrName>ppt_y</p:attrName>
                                        </p:attrNameLst>
                                      </p:cBhvr>
                                      <p:rCtr x="-5117" y="5347"/>
                                    </p:animMotion>
                                  </p:childTnLst>
                                </p:cTn>
                              </p:par>
                              <p:par>
                                <p:cTn id="21" presetID="0" presetClass="path" presetSubtype="0" accel="50000" decel="50000" fill="hold" grpId="0" nodeType="withEffect">
                                  <p:stCondLst>
                                    <p:cond delay="0"/>
                                  </p:stCondLst>
                                  <p:childTnLst>
                                    <p:animMotion origin="layout" path="M -1.66667E-6 1.11022E-16 L -0.10273 -0.03588 " pathEditMode="relative" rAng="0" ptsTypes="AA">
                                      <p:cBhvr>
                                        <p:cTn id="22" dur="1000" fill="hold"/>
                                        <p:tgtEl>
                                          <p:spTgt spid="82"/>
                                        </p:tgtEl>
                                        <p:attrNameLst>
                                          <p:attrName>ppt_x</p:attrName>
                                          <p:attrName>ppt_y</p:attrName>
                                        </p:attrNameLst>
                                      </p:cBhvr>
                                      <p:rCtr x="-5143" y="-1806"/>
                                    </p:animMotion>
                                  </p:childTnLst>
                                </p:cTn>
                              </p:par>
                              <p:par>
                                <p:cTn id="23" presetID="0" presetClass="path" presetSubtype="0" accel="50000" decel="50000" fill="hold" grpId="0" nodeType="withEffect">
                                  <p:stCondLst>
                                    <p:cond delay="0"/>
                                  </p:stCondLst>
                                  <p:childTnLst>
                                    <p:animMotion origin="layout" path="M -0.01992 -0.05625 L 0.0086 -0.12801 " pathEditMode="relative" rAng="0" ptsTypes="AA">
                                      <p:cBhvr>
                                        <p:cTn id="24" dur="1000" fill="hold"/>
                                        <p:tgtEl>
                                          <p:spTgt spid="74"/>
                                        </p:tgtEl>
                                        <p:attrNameLst>
                                          <p:attrName>ppt_x</p:attrName>
                                          <p:attrName>ppt_y</p:attrName>
                                        </p:attrNameLst>
                                      </p:cBhvr>
                                      <p:rCtr x="1419" y="-3588"/>
                                    </p:animMotion>
                                  </p:childTnLst>
                                </p:cTn>
                              </p:par>
                            </p:childTnLst>
                          </p:cTn>
                        </p:par>
                        <p:par>
                          <p:cTn id="25" fill="hold">
                            <p:stCondLst>
                              <p:cond delay="1000"/>
                            </p:stCondLst>
                            <p:childTnLst>
                              <p:par>
                                <p:cTn id="26" presetID="1" presetClass="exit" presetSubtype="0" fill="hold" nodeType="afterEffect">
                                  <p:stCondLst>
                                    <p:cond delay="500"/>
                                  </p:stCondLst>
                                  <p:childTnLst>
                                    <p:set>
                                      <p:cBhvr>
                                        <p:cTn id="27" dur="1" fill="hold">
                                          <p:stCondLst>
                                            <p:cond delay="0"/>
                                          </p:stCondLst>
                                        </p:cTn>
                                        <p:tgtEl>
                                          <p:spTgt spid="87"/>
                                        </p:tgtEl>
                                        <p:attrNameLst>
                                          <p:attrName>style.visibility</p:attrName>
                                        </p:attrNameLst>
                                      </p:cBhvr>
                                      <p:to>
                                        <p:strVal val="hidden"/>
                                      </p:to>
                                    </p:set>
                                  </p:childTnLst>
                                </p:cTn>
                              </p:par>
                            </p:childTnLst>
                          </p:cTn>
                        </p:par>
                        <p:par>
                          <p:cTn id="28" fill="hold">
                            <p:stCondLst>
                              <p:cond delay="1500"/>
                            </p:stCondLst>
                            <p:childTnLst>
                              <p:par>
                                <p:cTn id="29" presetID="1" presetClass="entr" presetSubtype="0" fill="hold" nodeType="afterEffect">
                                  <p:stCondLst>
                                    <p:cond delay="500"/>
                                  </p:stCondLst>
                                  <p:childTnLst>
                                    <p:set>
                                      <p:cBhvr>
                                        <p:cTn id="30" dur="1" fill="hold">
                                          <p:stCondLst>
                                            <p:cond delay="0"/>
                                          </p:stCondLst>
                                        </p:cTn>
                                        <p:tgtEl>
                                          <p:spTgt spid="9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9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82" grpId="0" animBg="1"/>
      <p:bldP spid="83" grpId="0" animBg="1"/>
      <p:bldP spid="84" grpId="0" animBg="1"/>
      <p:bldP spid="107" grpId="0" animBg="1"/>
    </p:bldLst>
  </p:timing>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3008</TotalTime>
  <Words>2306</Words>
  <Application>Microsoft Macintosh PowerPoint</Application>
  <PresentationFormat>Widescreen</PresentationFormat>
  <Paragraphs>278</Paragraphs>
  <Slides>19</Slides>
  <Notes>14</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19</vt:i4>
      </vt:variant>
    </vt:vector>
  </HeadingPairs>
  <TitlesOfParts>
    <vt:vector size="25" baseType="lpstr">
      <vt:lpstr>Arial</vt:lpstr>
      <vt:lpstr>Calibri</vt:lpstr>
      <vt:lpstr>Calibri Light</vt:lpstr>
      <vt:lpstr>Monaco</vt:lpstr>
      <vt:lpstr>Wingdings</vt:lpstr>
      <vt:lpstr>Tema do Office</vt:lpstr>
      <vt:lpstr> SEM structural equation model</vt:lpstr>
      <vt:lpstr>OVERVIEW</vt:lpstr>
      <vt:lpstr>What is SEM?</vt:lpstr>
      <vt:lpstr>What is SEM?</vt:lpstr>
      <vt:lpstr>What is SEM? path analysis</vt:lpstr>
      <vt:lpstr>What is SEM for? An example of path analysis</vt:lpstr>
      <vt:lpstr>What is SEM for? Another example of path analysis</vt:lpstr>
      <vt:lpstr>What is SEM for? And another example of path analysis</vt:lpstr>
      <vt:lpstr>What is SEM? latent variables</vt:lpstr>
      <vt:lpstr>What is SEM for? An example of path analysis w/ latent variables</vt:lpstr>
      <vt:lpstr>Further applications</vt:lpstr>
      <vt:lpstr>What is SEM? SEM has a model fit</vt:lpstr>
      <vt:lpstr>Sum up</vt:lpstr>
      <vt:lpstr>How to conduct a SEM in R?</vt:lpstr>
      <vt:lpstr>How to conduct a SEM in R?</vt:lpstr>
      <vt:lpstr>For more information</vt:lpstr>
      <vt:lpstr>Questions?</vt:lpstr>
      <vt:lpstr>Path analysis assumptions:  - Direct causal relationships between variables are typically linear  - The causal flow is one-way.  - The variables are measured without error (perfect reliability).  - Uncorrelated residual term     - Residual terms are not correlated in the model and with each other.  - Multicollinearity:     - Low multicollinearity is assumed.     - Perfect multicollinearity may cause problems in the path analysis  - Identification      - The path model should not be under identified.     - Exactly identified or over identified models are good.  - Sample size      - More is better, but usually at least 200 or (1:10) ratio.</vt:lpstr>
      <vt:lpstr>Distribution families and statistical models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Path analysis and  structural equation models</dc:title>
  <dc:creator>SamuelCarleial</dc:creator>
  <cp:lastModifiedBy>SamuelCarleial</cp:lastModifiedBy>
  <cp:revision>23</cp:revision>
  <dcterms:created xsi:type="dcterms:W3CDTF">2021-10-08T13:30:14Z</dcterms:created>
  <dcterms:modified xsi:type="dcterms:W3CDTF">2021-10-20T08:51:34Z</dcterms:modified>
</cp:coreProperties>
</file>

<file path=docProps/thumbnail.jpeg>
</file>